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823" r:id="rId1"/>
  </p:sldMasterIdLst>
  <p:notesMasterIdLst>
    <p:notesMasterId r:id="rId25"/>
  </p:notesMasterIdLst>
  <p:handoutMasterIdLst>
    <p:handoutMasterId r:id="rId26"/>
  </p:handoutMasterIdLst>
  <p:sldIdLst>
    <p:sldId id="256" r:id="rId2"/>
    <p:sldId id="268" r:id="rId3"/>
    <p:sldId id="269" r:id="rId4"/>
    <p:sldId id="257" r:id="rId5"/>
    <p:sldId id="270" r:id="rId6"/>
    <p:sldId id="271" r:id="rId7"/>
    <p:sldId id="273" r:id="rId8"/>
    <p:sldId id="274" r:id="rId9"/>
    <p:sldId id="275" r:id="rId10"/>
    <p:sldId id="272" r:id="rId11"/>
    <p:sldId id="277" r:id="rId12"/>
    <p:sldId id="281" r:id="rId13"/>
    <p:sldId id="286" r:id="rId14"/>
    <p:sldId id="283" r:id="rId15"/>
    <p:sldId id="287" r:id="rId16"/>
    <p:sldId id="284" r:id="rId17"/>
    <p:sldId id="288" r:id="rId18"/>
    <p:sldId id="285" r:id="rId19"/>
    <p:sldId id="290" r:id="rId20"/>
    <p:sldId id="289" r:id="rId21"/>
    <p:sldId id="291" r:id="rId22"/>
    <p:sldId id="294" r:id="rId23"/>
    <p:sldId id="295"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66"/>
    <a:srgbClr val="93F5D7"/>
    <a:srgbClr val="DCEFE5"/>
    <a:srgbClr val="C0E5F4"/>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3E520C-A890-4273-88B1-6E95C55D4E37}" v="2" dt="2024-04-09T14:03:55.6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38" autoAdjust="0"/>
    <p:restoredTop sz="94660"/>
  </p:normalViewPr>
  <p:slideViewPr>
    <p:cSldViewPr snapToGrid="0">
      <p:cViewPr varScale="1">
        <p:scale>
          <a:sx n="67" d="100"/>
          <a:sy n="67" d="100"/>
        </p:scale>
        <p:origin x="6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Hornsby" userId="e6eaca51-78ac-42cf-8cb3-10aa301f2e01" providerId="ADAL" clId="{F53E520C-A890-4273-88B1-6E95C55D4E37}"/>
    <pc:docChg chg="custSel addSld delSld modSld">
      <pc:chgData name="Sarah Hornsby" userId="e6eaca51-78ac-42cf-8cb3-10aa301f2e01" providerId="ADAL" clId="{F53E520C-A890-4273-88B1-6E95C55D4E37}" dt="2024-04-09T14:09:33.492" v="72" actId="20577"/>
      <pc:docMkLst>
        <pc:docMk/>
      </pc:docMkLst>
      <pc:sldChg chg="modSp mod">
        <pc:chgData name="Sarah Hornsby" userId="e6eaca51-78ac-42cf-8cb3-10aa301f2e01" providerId="ADAL" clId="{F53E520C-A890-4273-88B1-6E95C55D4E37}" dt="2024-04-09T14:08:04.753" v="40" actId="20577"/>
        <pc:sldMkLst>
          <pc:docMk/>
          <pc:sldMk cId="3089879027" sldId="256"/>
        </pc:sldMkLst>
        <pc:spChg chg="mod">
          <ac:chgData name="Sarah Hornsby" userId="e6eaca51-78ac-42cf-8cb3-10aa301f2e01" providerId="ADAL" clId="{F53E520C-A890-4273-88B1-6E95C55D4E37}" dt="2024-04-09T14:08:04.753" v="40" actId="20577"/>
          <ac:spMkLst>
            <pc:docMk/>
            <pc:sldMk cId="3089879027" sldId="256"/>
            <ac:spMk id="4" creationId="{00000000-0000-0000-0000-000000000000}"/>
          </ac:spMkLst>
        </pc:spChg>
      </pc:sldChg>
      <pc:sldChg chg="del">
        <pc:chgData name="Sarah Hornsby" userId="e6eaca51-78ac-42cf-8cb3-10aa301f2e01" providerId="ADAL" clId="{F53E520C-A890-4273-88B1-6E95C55D4E37}" dt="2024-04-09T14:09:16.747" v="70" actId="2696"/>
        <pc:sldMkLst>
          <pc:docMk/>
          <pc:sldMk cId="229755534" sldId="276"/>
        </pc:sldMkLst>
      </pc:sldChg>
      <pc:sldChg chg="modSp mod">
        <pc:chgData name="Sarah Hornsby" userId="e6eaca51-78ac-42cf-8cb3-10aa301f2e01" providerId="ADAL" clId="{F53E520C-A890-4273-88B1-6E95C55D4E37}" dt="2024-04-09T14:09:14.847" v="69" actId="113"/>
        <pc:sldMkLst>
          <pc:docMk/>
          <pc:sldMk cId="4047089791" sldId="277"/>
        </pc:sldMkLst>
        <pc:spChg chg="mod">
          <ac:chgData name="Sarah Hornsby" userId="e6eaca51-78ac-42cf-8cb3-10aa301f2e01" providerId="ADAL" clId="{F53E520C-A890-4273-88B1-6E95C55D4E37}" dt="2024-04-09T14:09:14.847" v="69" actId="113"/>
          <ac:spMkLst>
            <pc:docMk/>
            <pc:sldMk cId="4047089791" sldId="277"/>
            <ac:spMk id="6" creationId="{00000000-0000-0000-0000-000000000000}"/>
          </ac:spMkLst>
        </pc:spChg>
      </pc:sldChg>
      <pc:sldChg chg="addSp delSp modSp mod">
        <pc:chgData name="Sarah Hornsby" userId="e6eaca51-78ac-42cf-8cb3-10aa301f2e01" providerId="ADAL" clId="{F53E520C-A890-4273-88B1-6E95C55D4E37}" dt="2024-04-09T14:09:33.492" v="72" actId="20577"/>
        <pc:sldMkLst>
          <pc:docMk/>
          <pc:sldMk cId="3420097774" sldId="286"/>
        </pc:sldMkLst>
        <pc:spChg chg="mod">
          <ac:chgData name="Sarah Hornsby" userId="e6eaca51-78ac-42cf-8cb3-10aa301f2e01" providerId="ADAL" clId="{F53E520C-A890-4273-88B1-6E95C55D4E37}" dt="2024-04-09T14:09:33.492" v="72" actId="20577"/>
          <ac:spMkLst>
            <pc:docMk/>
            <pc:sldMk cId="3420097774" sldId="286"/>
            <ac:spMk id="5" creationId="{00000000-0000-0000-0000-000000000000}"/>
          </ac:spMkLst>
        </pc:spChg>
        <pc:graphicFrameChg chg="add mod">
          <ac:chgData name="Sarah Hornsby" userId="e6eaca51-78ac-42cf-8cb3-10aa301f2e01" providerId="ADAL" clId="{F53E520C-A890-4273-88B1-6E95C55D4E37}" dt="2024-04-09T14:03:53.821" v="7"/>
          <ac:graphicFrameMkLst>
            <pc:docMk/>
            <pc:sldMk cId="3420097774" sldId="286"/>
            <ac:graphicFrameMk id="2" creationId="{574857AD-F63F-CC2B-0EDF-109AC4BBFFC0}"/>
          </ac:graphicFrameMkLst>
        </pc:graphicFrameChg>
        <pc:picChg chg="add mod">
          <ac:chgData name="Sarah Hornsby" userId="e6eaca51-78ac-42cf-8cb3-10aa301f2e01" providerId="ADAL" clId="{F53E520C-A890-4273-88B1-6E95C55D4E37}" dt="2024-04-09T14:04:19.169" v="10" actId="1076"/>
          <ac:picMkLst>
            <pc:docMk/>
            <pc:sldMk cId="3420097774" sldId="286"/>
            <ac:picMk id="4" creationId="{74D1ECDF-D774-AEB1-1862-87AD2E0AA69F}"/>
          </ac:picMkLst>
        </pc:picChg>
        <pc:picChg chg="del">
          <ac:chgData name="Sarah Hornsby" userId="e6eaca51-78ac-42cf-8cb3-10aa301f2e01" providerId="ADAL" clId="{F53E520C-A890-4273-88B1-6E95C55D4E37}" dt="2024-04-09T14:03:05.961" v="5" actId="478"/>
          <ac:picMkLst>
            <pc:docMk/>
            <pc:sldMk cId="3420097774" sldId="286"/>
            <ac:picMk id="7" creationId="{00000000-0000-0000-0000-000000000000}"/>
          </ac:picMkLst>
        </pc:picChg>
      </pc:sldChg>
      <pc:sldChg chg="modSp mod">
        <pc:chgData name="Sarah Hornsby" userId="e6eaca51-78ac-42cf-8cb3-10aa301f2e01" providerId="ADAL" clId="{F53E520C-A890-4273-88B1-6E95C55D4E37}" dt="2024-04-09T14:06:36.592" v="11" actId="20577"/>
        <pc:sldMkLst>
          <pc:docMk/>
          <pc:sldMk cId="1834863865" sldId="295"/>
        </pc:sldMkLst>
        <pc:spChg chg="mod">
          <ac:chgData name="Sarah Hornsby" userId="e6eaca51-78ac-42cf-8cb3-10aa301f2e01" providerId="ADAL" clId="{F53E520C-A890-4273-88B1-6E95C55D4E37}" dt="2024-04-09T14:06:36.592" v="11" actId="20577"/>
          <ac:spMkLst>
            <pc:docMk/>
            <pc:sldMk cId="1834863865" sldId="295"/>
            <ac:spMk id="4" creationId="{00000000-0000-0000-0000-000000000000}"/>
          </ac:spMkLst>
        </pc:spChg>
      </pc:sldChg>
      <pc:sldChg chg="del">
        <pc:chgData name="Sarah Hornsby" userId="e6eaca51-78ac-42cf-8cb3-10aa301f2e01" providerId="ADAL" clId="{F53E520C-A890-4273-88B1-6E95C55D4E37}" dt="2024-04-09T14:02:49.698" v="4" actId="2696"/>
        <pc:sldMkLst>
          <pc:docMk/>
          <pc:sldMk cId="3782986635" sldId="307"/>
        </pc:sldMkLst>
      </pc:sldChg>
      <pc:sldChg chg="add del">
        <pc:chgData name="Sarah Hornsby" userId="e6eaca51-78ac-42cf-8cb3-10aa301f2e01" providerId="ADAL" clId="{F53E520C-A890-4273-88B1-6E95C55D4E37}" dt="2024-04-09T14:02:49.197" v="3" actId="2696"/>
        <pc:sldMkLst>
          <pc:docMk/>
          <pc:sldMk cId="754446057" sldId="30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1"/>
            <a:ext cx="2971800" cy="458788"/>
          </a:xfrm>
          <a:prstGeom prst="rect">
            <a:avLst/>
          </a:prstGeom>
        </p:spPr>
        <p:txBody>
          <a:bodyPr vert="horz" lIns="91415" tIns="45709" rIns="91415" bIns="45709" rtlCol="0"/>
          <a:lstStyle>
            <a:lvl1pPr algn="l">
              <a:defRPr sz="1200"/>
            </a:lvl1pPr>
          </a:lstStyle>
          <a:p>
            <a:endParaRPr lang="en-GB"/>
          </a:p>
        </p:txBody>
      </p:sp>
      <p:sp>
        <p:nvSpPr>
          <p:cNvPr id="3" name="Date Placeholder 2"/>
          <p:cNvSpPr>
            <a:spLocks noGrp="1"/>
          </p:cNvSpPr>
          <p:nvPr>
            <p:ph type="dt" sz="quarter" idx="1"/>
          </p:nvPr>
        </p:nvSpPr>
        <p:spPr>
          <a:xfrm>
            <a:off x="3884613" y="11"/>
            <a:ext cx="2971800" cy="458788"/>
          </a:xfrm>
          <a:prstGeom prst="rect">
            <a:avLst/>
          </a:prstGeom>
        </p:spPr>
        <p:txBody>
          <a:bodyPr vert="horz" lIns="91415" tIns="45709" rIns="91415" bIns="45709" rtlCol="0"/>
          <a:lstStyle>
            <a:lvl1pPr algn="r">
              <a:defRPr sz="1200"/>
            </a:lvl1pPr>
          </a:lstStyle>
          <a:p>
            <a:fld id="{9E8B9234-2424-4783-8852-FAEEA4A92BAB}" type="datetimeFigureOut">
              <a:rPr lang="en-GB" smtClean="0"/>
              <a:t>09/04/2024</a:t>
            </a:fld>
            <a:endParaRPr lang="en-GB"/>
          </a:p>
        </p:txBody>
      </p:sp>
      <p:sp>
        <p:nvSpPr>
          <p:cNvPr id="4" name="Footer Placeholder 3"/>
          <p:cNvSpPr>
            <a:spLocks noGrp="1"/>
          </p:cNvSpPr>
          <p:nvPr>
            <p:ph type="ftr" sz="quarter" idx="2"/>
          </p:nvPr>
        </p:nvSpPr>
        <p:spPr>
          <a:xfrm>
            <a:off x="0" y="8685217"/>
            <a:ext cx="2971800" cy="458787"/>
          </a:xfrm>
          <a:prstGeom prst="rect">
            <a:avLst/>
          </a:prstGeom>
        </p:spPr>
        <p:txBody>
          <a:bodyPr vert="horz" lIns="91415" tIns="45709" rIns="91415" bIns="45709"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7"/>
            <a:ext cx="2971800" cy="458787"/>
          </a:xfrm>
          <a:prstGeom prst="rect">
            <a:avLst/>
          </a:prstGeom>
        </p:spPr>
        <p:txBody>
          <a:bodyPr vert="horz" lIns="91415" tIns="45709" rIns="91415" bIns="45709" rtlCol="0" anchor="b"/>
          <a:lstStyle>
            <a:lvl1pPr algn="r">
              <a:defRPr sz="1200"/>
            </a:lvl1pPr>
          </a:lstStyle>
          <a:p>
            <a:fld id="{4441D1AC-F9CF-479D-986F-9F3B7446D761}" type="slidenum">
              <a:rPr lang="en-GB" smtClean="0"/>
              <a:t>‹#›</a:t>
            </a:fld>
            <a:endParaRPr lang="en-GB"/>
          </a:p>
        </p:txBody>
      </p:sp>
    </p:spTree>
    <p:extLst>
      <p:ext uri="{BB962C8B-B14F-4D97-AF65-F5344CB8AC3E}">
        <p14:creationId xmlns:p14="http://schemas.microsoft.com/office/powerpoint/2010/main" val="1414945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1"/>
            <a:ext cx="2971800" cy="458788"/>
          </a:xfrm>
          <a:prstGeom prst="rect">
            <a:avLst/>
          </a:prstGeom>
        </p:spPr>
        <p:txBody>
          <a:bodyPr vert="horz" lIns="91415" tIns="45709" rIns="91415" bIns="45709" rtlCol="0"/>
          <a:lstStyle>
            <a:lvl1pPr algn="l">
              <a:defRPr sz="1200"/>
            </a:lvl1pPr>
          </a:lstStyle>
          <a:p>
            <a:endParaRPr lang="en-GB"/>
          </a:p>
        </p:txBody>
      </p:sp>
      <p:sp>
        <p:nvSpPr>
          <p:cNvPr id="3" name="Date Placeholder 2"/>
          <p:cNvSpPr>
            <a:spLocks noGrp="1"/>
          </p:cNvSpPr>
          <p:nvPr>
            <p:ph type="dt" idx="1"/>
          </p:nvPr>
        </p:nvSpPr>
        <p:spPr>
          <a:xfrm>
            <a:off x="3884613" y="11"/>
            <a:ext cx="2971800" cy="458788"/>
          </a:xfrm>
          <a:prstGeom prst="rect">
            <a:avLst/>
          </a:prstGeom>
        </p:spPr>
        <p:txBody>
          <a:bodyPr vert="horz" lIns="91415" tIns="45709" rIns="91415" bIns="45709" rtlCol="0"/>
          <a:lstStyle>
            <a:lvl1pPr algn="r">
              <a:defRPr sz="1200"/>
            </a:lvl1pPr>
          </a:lstStyle>
          <a:p>
            <a:fld id="{9B6A0895-DE8B-47B6-827D-2FF1F7C13EA7}" type="datetimeFigureOut">
              <a:rPr lang="en-GB" smtClean="0"/>
              <a:t>09/04/2024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15" tIns="45709" rIns="91415" bIns="45709" rtlCol="0" anchor="ctr"/>
          <a:lstStyle/>
          <a:p>
            <a:endParaRPr lang="en-GB"/>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15" tIns="45709" rIns="91415" bIns="4570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7"/>
            <a:ext cx="2971800" cy="458787"/>
          </a:xfrm>
          <a:prstGeom prst="rect">
            <a:avLst/>
          </a:prstGeom>
        </p:spPr>
        <p:txBody>
          <a:bodyPr vert="horz" lIns="91415" tIns="45709" rIns="91415" bIns="45709"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7"/>
            <a:ext cx="2971800" cy="458787"/>
          </a:xfrm>
          <a:prstGeom prst="rect">
            <a:avLst/>
          </a:prstGeom>
        </p:spPr>
        <p:txBody>
          <a:bodyPr vert="horz" lIns="91415" tIns="45709" rIns="91415" bIns="45709" rtlCol="0" anchor="b"/>
          <a:lstStyle>
            <a:lvl1pPr algn="r">
              <a:defRPr sz="1200"/>
            </a:lvl1pPr>
          </a:lstStyle>
          <a:p>
            <a:fld id="{BDE261E3-83D5-4C06-8917-1383A592BF78}" type="slidenum">
              <a:rPr lang="en-GB" smtClean="0"/>
              <a:t>‹#›</a:t>
            </a:fld>
            <a:endParaRPr lang="en-GB"/>
          </a:p>
        </p:txBody>
      </p:sp>
    </p:spTree>
    <p:extLst>
      <p:ext uri="{BB962C8B-B14F-4D97-AF65-F5344CB8AC3E}">
        <p14:creationId xmlns:p14="http://schemas.microsoft.com/office/powerpoint/2010/main" val="1059191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E261E3-83D5-4C06-8917-1383A592BF78}" type="slidenum">
              <a:rPr lang="en-GB" smtClean="0"/>
              <a:t>1</a:t>
            </a:fld>
            <a:endParaRPr lang="en-GB"/>
          </a:p>
        </p:txBody>
      </p:sp>
    </p:spTree>
    <p:extLst>
      <p:ext uri="{BB962C8B-B14F-4D97-AF65-F5344CB8AC3E}">
        <p14:creationId xmlns:p14="http://schemas.microsoft.com/office/powerpoint/2010/main" val="154979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DE261E3-83D5-4C06-8917-1383A592BF78}" type="slidenum">
              <a:rPr lang="en-GB" smtClean="0"/>
              <a:t>4</a:t>
            </a:fld>
            <a:endParaRPr lang="en-GB"/>
          </a:p>
        </p:txBody>
      </p:sp>
    </p:spTree>
    <p:extLst>
      <p:ext uri="{BB962C8B-B14F-4D97-AF65-F5344CB8AC3E}">
        <p14:creationId xmlns:p14="http://schemas.microsoft.com/office/powerpoint/2010/main" val="33265755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nSpc>
                <a:spcPct val="107000"/>
              </a:lnSpc>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Reiterate the purpose of this and emphasis the need for children to be aware of why they do it, how it helps them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Reference working wall when doing it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Calibri" panose="020F050202020403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Think about how it is carried out. Year 1/2 – On carpet with white boards, or together as a class (chanting, with their partner). Every question one-by-one and children talk to partner before answering. Run through answers quickly. Year 3 (KS2) – in books, self-assessed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2A80854-C2A0-47EF-AED0-52FD77C7D7FB}" type="slidenum">
              <a:rPr lang="en-GB" smtClean="0"/>
              <a:t>12</a:t>
            </a:fld>
            <a:endParaRPr lang="en-GB"/>
          </a:p>
        </p:txBody>
      </p:sp>
    </p:spTree>
    <p:extLst>
      <p:ext uri="{BB962C8B-B14F-4D97-AF65-F5344CB8AC3E}">
        <p14:creationId xmlns:p14="http://schemas.microsoft.com/office/powerpoint/2010/main" val="17719233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Where there are other slides </a:t>
            </a:r>
            <a:r>
              <a:rPr lang="en-US" dirty="0" err="1"/>
              <a:t>emphasise</a:t>
            </a:r>
            <a:r>
              <a:rPr lang="en-US" dirty="0"/>
              <a:t> or remodel to quickly work through and ask questions as you go/ do collectively/ talk to your partner </a:t>
            </a:r>
          </a:p>
          <a:p>
            <a:pPr marL="171450" indent="-171450">
              <a:buFontTx/>
              <a:buChar char="-"/>
            </a:pPr>
            <a:r>
              <a:rPr lang="en-US" dirty="0"/>
              <a:t>Additional adult could be sat at a table with focus children modelling alongside the teacher onto a white board, showing how resources can be used, creating a step by step guide for children, using questioning to clarify, </a:t>
            </a:r>
          </a:p>
          <a:p>
            <a:pPr marL="171450" indent="-171450">
              <a:buFontTx/>
              <a:buChar char="-"/>
            </a:pPr>
            <a:endParaRPr lang="en-GB" dirty="0"/>
          </a:p>
        </p:txBody>
      </p:sp>
      <p:sp>
        <p:nvSpPr>
          <p:cNvPr id="4" name="Slide Number Placeholder 3"/>
          <p:cNvSpPr>
            <a:spLocks noGrp="1"/>
          </p:cNvSpPr>
          <p:nvPr>
            <p:ph type="sldNum" sz="quarter" idx="5"/>
          </p:nvPr>
        </p:nvSpPr>
        <p:spPr/>
        <p:txBody>
          <a:bodyPr/>
          <a:lstStyle/>
          <a:p>
            <a:fld id="{32A80854-C2A0-47EF-AED0-52FD77C7D7FB}" type="slidenum">
              <a:rPr lang="en-GB" smtClean="0"/>
              <a:t>14</a:t>
            </a:fld>
            <a:endParaRPr lang="en-GB"/>
          </a:p>
        </p:txBody>
      </p:sp>
    </p:spTree>
    <p:extLst>
      <p:ext uri="{BB962C8B-B14F-4D97-AF65-F5344CB8AC3E}">
        <p14:creationId xmlns:p14="http://schemas.microsoft.com/office/powerpoint/2010/main" val="10213204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This is a key assessment point</a:t>
            </a:r>
          </a:p>
          <a:p>
            <a:pPr marL="171450" indent="-171450">
              <a:buFontTx/>
              <a:buChar char="-"/>
            </a:pPr>
            <a:r>
              <a:rPr lang="en-US" dirty="0"/>
              <a:t>Use the slides or create a question based on what you’ve modelled for children to try </a:t>
            </a:r>
          </a:p>
          <a:p>
            <a:pPr marL="171450" indent="-171450">
              <a:buFontTx/>
              <a:buChar char="-"/>
            </a:pPr>
            <a:r>
              <a:rPr lang="en-US" dirty="0"/>
              <a:t>This can be done on whiteboards, in books, physically with a partner.</a:t>
            </a:r>
          </a:p>
          <a:p>
            <a:pPr marL="171450" indent="-171450">
              <a:buFontTx/>
              <a:buChar char="-"/>
            </a:pPr>
            <a:r>
              <a:rPr lang="en-US" b="1" dirty="0"/>
              <a:t>The key point here is that you set children off and use this as an assessment point to see if children are ready to access independent work </a:t>
            </a:r>
          </a:p>
          <a:p>
            <a:pPr marL="171450" indent="-171450">
              <a:buFontTx/>
              <a:buChar char="-"/>
            </a:pPr>
            <a:r>
              <a:rPr lang="en-US" b="1" dirty="0"/>
              <a:t>They can show whiteboards, you can buzz around marking, you can share the answer and they can give you a thumbs up</a:t>
            </a:r>
          </a:p>
          <a:p>
            <a:pPr marL="171450" indent="-171450">
              <a:buFontTx/>
              <a:buChar char="-"/>
            </a:pPr>
            <a:r>
              <a:rPr lang="en-US" b="1" dirty="0"/>
              <a:t>This should show you whether they may need additional modelling of the first question for instance, or they may need more support from a T.A </a:t>
            </a:r>
          </a:p>
          <a:p>
            <a:endParaRPr lang="en-US" dirty="0"/>
          </a:p>
          <a:p>
            <a:r>
              <a:rPr lang="en-US" dirty="0"/>
              <a:t>Role of teacher and support staff </a:t>
            </a:r>
          </a:p>
          <a:p>
            <a:r>
              <a:rPr lang="en-US" dirty="0"/>
              <a:t>If there are any slide afterward you may wish to quickly go through them </a:t>
            </a:r>
            <a:endParaRPr lang="en-GB" dirty="0"/>
          </a:p>
        </p:txBody>
      </p:sp>
      <p:sp>
        <p:nvSpPr>
          <p:cNvPr id="4" name="Slide Number Placeholder 3"/>
          <p:cNvSpPr>
            <a:spLocks noGrp="1"/>
          </p:cNvSpPr>
          <p:nvPr>
            <p:ph type="sldNum" sz="quarter" idx="5"/>
          </p:nvPr>
        </p:nvSpPr>
        <p:spPr/>
        <p:txBody>
          <a:bodyPr/>
          <a:lstStyle/>
          <a:p>
            <a:fld id="{32A80854-C2A0-47EF-AED0-52FD77C7D7FB}" type="slidenum">
              <a:rPr lang="en-GB" smtClean="0"/>
              <a:t>18</a:t>
            </a:fld>
            <a:endParaRPr lang="en-GB"/>
          </a:p>
        </p:txBody>
      </p:sp>
    </p:spTree>
    <p:extLst>
      <p:ext uri="{BB962C8B-B14F-4D97-AF65-F5344CB8AC3E}">
        <p14:creationId xmlns:p14="http://schemas.microsoft.com/office/powerpoint/2010/main" val="13651108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F2CE35E-D767-41C7-9D61-28C637D7B5C8}" type="slidenum">
              <a:rPr lang="en-GB" smtClean="0"/>
              <a:t>19</a:t>
            </a:fld>
            <a:endParaRPr lang="en-GB"/>
          </a:p>
        </p:txBody>
      </p:sp>
    </p:spTree>
    <p:extLst>
      <p:ext uri="{BB962C8B-B14F-4D97-AF65-F5344CB8AC3E}">
        <p14:creationId xmlns:p14="http://schemas.microsoft.com/office/powerpoint/2010/main" val="1745263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 of other resources that can be used to supplement the premium</a:t>
            </a:r>
            <a:r>
              <a:rPr lang="en-GB" baseline="0" dirty="0"/>
              <a:t> resources </a:t>
            </a:r>
          </a:p>
          <a:p>
            <a:r>
              <a:rPr lang="en-GB" baseline="0" dirty="0"/>
              <a:t>These could be used to add additional fluency, stretch more able children and to provide opportunities to use and apply skills </a:t>
            </a:r>
          </a:p>
          <a:p>
            <a:endParaRPr lang="en-GB" baseline="0" dirty="0"/>
          </a:p>
          <a:p>
            <a:r>
              <a:rPr lang="en-GB" baseline="0" dirty="0"/>
              <a:t>Relatively easy to find supplementing resources as diving into mastery are linked to White Rose as are classroom secrets.</a:t>
            </a:r>
            <a:endParaRPr lang="en-GB" dirty="0"/>
          </a:p>
        </p:txBody>
      </p:sp>
      <p:sp>
        <p:nvSpPr>
          <p:cNvPr id="4" name="Slide Number Placeholder 3"/>
          <p:cNvSpPr>
            <a:spLocks noGrp="1"/>
          </p:cNvSpPr>
          <p:nvPr>
            <p:ph type="sldNum" sz="quarter" idx="10"/>
          </p:nvPr>
        </p:nvSpPr>
        <p:spPr/>
        <p:txBody>
          <a:bodyPr/>
          <a:lstStyle/>
          <a:p>
            <a:fld id="{9F2CE35E-D767-41C7-9D61-28C637D7B5C8}" type="slidenum">
              <a:rPr lang="en-GB" smtClean="0"/>
              <a:t>22</a:t>
            </a:fld>
            <a:endParaRPr lang="en-GB"/>
          </a:p>
        </p:txBody>
      </p:sp>
    </p:spTree>
    <p:extLst>
      <p:ext uri="{BB962C8B-B14F-4D97-AF65-F5344CB8AC3E}">
        <p14:creationId xmlns:p14="http://schemas.microsoft.com/office/powerpoint/2010/main" val="26075373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BFFC513-1DDD-4A88-AE48-7DA98CD32FC5}" type="datetimeFigureOut">
              <a:rPr lang="en-GB" smtClean="0"/>
              <a:t>09/04/2024</a:t>
            </a:fld>
            <a:endParaRPr lang="en-GB"/>
          </a:p>
        </p:txBody>
      </p:sp>
      <p:sp>
        <p:nvSpPr>
          <p:cNvPr id="5" name="Footer Placeholder 4"/>
          <p:cNvSpPr>
            <a:spLocks noGrp="1"/>
          </p:cNvSpPr>
          <p:nvPr>
            <p:ph type="ftr" sz="quarter" idx="11"/>
          </p:nvPr>
        </p:nvSpPr>
        <p:spPr>
          <a:xfrm>
            <a:off x="1876424" y="5410201"/>
            <a:ext cx="5124886" cy="365125"/>
          </a:xfrm>
        </p:spPr>
        <p:txBody>
          <a:bodyPr/>
          <a:lstStyle/>
          <a:p>
            <a:endParaRPr lang="en-GB"/>
          </a:p>
        </p:txBody>
      </p:sp>
      <p:sp>
        <p:nvSpPr>
          <p:cNvPr id="6" name="Slide Number Placeholder 5"/>
          <p:cNvSpPr>
            <a:spLocks noGrp="1"/>
          </p:cNvSpPr>
          <p:nvPr>
            <p:ph type="sldNum" sz="quarter" idx="12"/>
          </p:nvPr>
        </p:nvSpPr>
        <p:spPr>
          <a:xfrm>
            <a:off x="9896911" y="5410199"/>
            <a:ext cx="771089" cy="365125"/>
          </a:xfrm>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3120389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FFC513-1DDD-4A88-AE48-7DA98CD32FC5}" type="datetimeFigureOut">
              <a:rPr lang="en-GB" smtClean="0"/>
              <a:t>09/04/2024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10746208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FFC513-1DDD-4A88-AE48-7DA98CD32FC5}" type="datetimeFigureOut">
              <a:rPr lang="en-GB" smtClean="0"/>
              <a:t>09/04/2024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3598860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BFFC513-1DDD-4A88-AE48-7DA98CD32FC5}" type="datetimeFigureOut">
              <a:rPr lang="en-GB" smtClean="0"/>
              <a:t>09/04/2024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3177654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BFFC513-1DDD-4A88-AE48-7DA98CD32FC5}" type="datetimeFigureOut">
              <a:rPr lang="en-GB" smtClean="0"/>
              <a:t>09/04/2024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4024149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BFFC513-1DDD-4A88-AE48-7DA98CD32FC5}" type="datetimeFigureOut">
              <a:rPr lang="en-GB" smtClean="0"/>
              <a:t>09/04/2024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1311452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FFC513-1DDD-4A88-AE48-7DA98CD32FC5}" type="datetimeFigureOut">
              <a:rPr lang="en-GB" smtClean="0"/>
              <a:t>09/04/2024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14999446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BFFC513-1DDD-4A88-AE48-7DA98CD32FC5}" type="datetimeFigureOut">
              <a:rPr lang="en-GB" smtClean="0"/>
              <a:t>09/04/2024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1883068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BFFC513-1DDD-4A88-AE48-7DA98CD32FC5}" type="datetimeFigureOut">
              <a:rPr lang="en-GB" smtClean="0"/>
              <a:t>09/04/2024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3624191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BFFC513-1DDD-4A88-AE48-7DA98CD32FC5}" type="datetimeFigureOut">
              <a:rPr lang="en-GB" smtClean="0"/>
              <a:t>09/04/2024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1725804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BFFC513-1DDD-4A88-AE48-7DA98CD32FC5}" type="datetimeFigureOut">
              <a:rPr lang="en-GB" smtClean="0"/>
              <a:t>09/04/2024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37370392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BFFC513-1DDD-4A88-AE48-7DA98CD32FC5}" type="datetimeFigureOut">
              <a:rPr lang="en-GB" smtClean="0"/>
              <a:t>09/04/2024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E5126E-89B7-4330-BD94-4330826486DC}" type="slidenum">
              <a:rPr lang="en-GB" smtClean="0"/>
              <a:t>‹#›</a:t>
            </a:fld>
            <a:endParaRPr lang="en-GB"/>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819650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BFFC513-1DDD-4A88-AE48-7DA98CD32FC5}" type="datetimeFigureOut">
              <a:rPr lang="en-GB" smtClean="0"/>
              <a:t>09/04/2024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17400854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BFFC513-1DDD-4A88-AE48-7DA98CD32FC5}" type="datetimeFigureOut">
              <a:rPr lang="en-GB" smtClean="0"/>
              <a:t>09/04/2024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37910423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BFFC513-1DDD-4A88-AE48-7DA98CD32FC5}" type="datetimeFigureOut">
              <a:rPr lang="en-GB" smtClean="0"/>
              <a:t>09/04/2024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17231930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FFC513-1DDD-4A88-AE48-7DA98CD32FC5}" type="datetimeFigureOut">
              <a:rPr lang="en-GB" smtClean="0"/>
              <a:t>09/04/2024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9872334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FFC513-1DDD-4A88-AE48-7DA98CD32FC5}" type="datetimeFigureOut">
              <a:rPr lang="en-GB" smtClean="0"/>
              <a:t>09/04/2024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E5126E-89B7-4330-BD94-4330826486DC}" type="slidenum">
              <a:rPr lang="en-GB" smtClean="0"/>
              <a:t>‹#›</a:t>
            </a:fld>
            <a:endParaRPr lang="en-GB"/>
          </a:p>
        </p:txBody>
      </p:sp>
    </p:spTree>
    <p:extLst>
      <p:ext uri="{BB962C8B-B14F-4D97-AF65-F5344CB8AC3E}">
        <p14:creationId xmlns:p14="http://schemas.microsoft.com/office/powerpoint/2010/main" val="1175970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3000">
              <a:srgbClr val="C0E5F4"/>
            </a:gs>
            <a:gs pos="75000">
              <a:schemeClr val="accent1">
                <a:lumMod val="45000"/>
                <a:lumOff val="55000"/>
              </a:schemeClr>
            </a:gs>
            <a:gs pos="83000">
              <a:schemeClr val="accent1">
                <a:lumMod val="45000"/>
                <a:lumOff val="55000"/>
              </a:schemeClr>
            </a:gs>
            <a:gs pos="100000">
              <a:srgbClr val="CCECFF"/>
            </a:gs>
          </a:gsLst>
          <a:lin ang="5400000" scaled="1"/>
          <a:tileRect/>
        </a:gra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BFFC513-1DDD-4A88-AE48-7DA98CD32FC5}" type="datetimeFigureOut">
              <a:rPr lang="en-GB" smtClean="0"/>
              <a:t>09/04/2024</a:t>
            </a:fld>
            <a:endParaRPr lang="en-GB"/>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EE5126E-89B7-4330-BD94-4330826486DC}" type="slidenum">
              <a:rPr lang="en-GB" smtClean="0"/>
              <a:t>‹#›</a:t>
            </a:fld>
            <a:endParaRPr lang="en-GB"/>
          </a:p>
        </p:txBody>
      </p:sp>
    </p:spTree>
    <p:extLst>
      <p:ext uri="{BB962C8B-B14F-4D97-AF65-F5344CB8AC3E}">
        <p14:creationId xmlns:p14="http://schemas.microsoft.com/office/powerpoint/2010/main" val="1516060255"/>
      </p:ext>
    </p:extLst>
  </p:cSld>
  <p:clrMap bg1="dk1" tx1="lt1" bg2="dk2" tx2="lt2" accent1="accent1" accent2="accent2" accent3="accent3" accent4="accent4" accent5="accent5" accent6="accent6" hlink="hlink" folHlink="folHlink"/>
  <p:sldLayoutIdLst>
    <p:sldLayoutId id="2147484824" r:id="rId1"/>
    <p:sldLayoutId id="2147484825" r:id="rId2"/>
    <p:sldLayoutId id="2147484826" r:id="rId3"/>
    <p:sldLayoutId id="2147484827" r:id="rId4"/>
    <p:sldLayoutId id="2147484828" r:id="rId5"/>
    <p:sldLayoutId id="2147484829" r:id="rId6"/>
    <p:sldLayoutId id="2147484830" r:id="rId7"/>
    <p:sldLayoutId id="2147484831" r:id="rId8"/>
    <p:sldLayoutId id="2147484832" r:id="rId9"/>
    <p:sldLayoutId id="2147484833" r:id="rId10"/>
    <p:sldLayoutId id="2147484834" r:id="rId11"/>
    <p:sldLayoutId id="2147484835" r:id="rId12"/>
    <p:sldLayoutId id="2147484836" r:id="rId13"/>
    <p:sldLayoutId id="2147484837" r:id="rId14"/>
    <p:sldLayoutId id="2147484838" r:id="rId15"/>
    <p:sldLayoutId id="2147484839" r:id="rId16"/>
    <p:sldLayoutId id="2147484840"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20405">
              <a:srgbClr val="C2E5ED"/>
            </a:gs>
            <a:gs pos="14000">
              <a:srgbClr val="C0E5F4"/>
            </a:gs>
            <a:gs pos="75000">
              <a:schemeClr val="accent1">
                <a:lumMod val="45000"/>
                <a:lumOff val="55000"/>
              </a:schemeClr>
            </a:gs>
            <a:gs pos="83000">
              <a:schemeClr val="accent1">
                <a:lumMod val="45000"/>
                <a:lumOff val="55000"/>
              </a:schemeClr>
            </a:gs>
            <a:gs pos="100000">
              <a:srgbClr val="CCECFF"/>
            </a:gs>
          </a:gsLst>
          <a:lin ang="5400000" scaled="1"/>
          <a:tileRect/>
        </a:gradFill>
        <a:effectLst/>
      </p:bgPr>
    </p:bg>
    <p:spTree>
      <p:nvGrpSpPr>
        <p:cNvPr id="1" name=""/>
        <p:cNvGrpSpPr/>
        <p:nvPr/>
      </p:nvGrpSpPr>
      <p:grpSpPr>
        <a:xfrm>
          <a:off x="0" y="0"/>
          <a:ext cx="0" cy="0"/>
          <a:chOff x="0" y="0"/>
          <a:chExt cx="0" cy="0"/>
        </a:xfrm>
      </p:grpSpPr>
      <p:sp>
        <p:nvSpPr>
          <p:cNvPr id="4" name="TextBox 3"/>
          <p:cNvSpPr txBox="1"/>
          <p:nvPr/>
        </p:nvSpPr>
        <p:spPr>
          <a:xfrm>
            <a:off x="2032059" y="374646"/>
            <a:ext cx="9245600" cy="3416320"/>
          </a:xfrm>
          <a:prstGeom prst="rect">
            <a:avLst/>
          </a:prstGeom>
          <a:noFill/>
        </p:spPr>
        <p:txBody>
          <a:bodyPr wrap="square" rtlCol="0">
            <a:spAutoFit/>
          </a:bodyPr>
          <a:lstStyle/>
          <a:p>
            <a:pPr algn="ctr"/>
            <a:r>
              <a:rPr lang="en-GB" sz="7200" dirty="0">
                <a:solidFill>
                  <a:srgbClr val="00B050"/>
                </a:solidFill>
                <a:latin typeface="Times New Roman" panose="02020603050405020304" pitchFamily="18" charset="0"/>
                <a:cs typeface="Times New Roman" panose="02020603050405020304" pitchFamily="18" charset="0"/>
              </a:rPr>
              <a:t>Maths at </a:t>
            </a:r>
            <a:r>
              <a:rPr lang="en-GB" sz="7200" dirty="0" err="1">
                <a:solidFill>
                  <a:srgbClr val="00B050"/>
                </a:solidFill>
                <a:latin typeface="Times New Roman" panose="02020603050405020304" pitchFamily="18" charset="0"/>
                <a:cs typeface="Times New Roman" panose="02020603050405020304" pitchFamily="18" charset="0"/>
              </a:rPr>
              <a:t>Kemsley</a:t>
            </a:r>
            <a:endParaRPr lang="en-GB" sz="7200" dirty="0">
              <a:solidFill>
                <a:srgbClr val="00B050"/>
              </a:solidFill>
              <a:latin typeface="Times New Roman" panose="02020603050405020304" pitchFamily="18" charset="0"/>
              <a:cs typeface="Times New Roman" panose="02020603050405020304" pitchFamily="18" charset="0"/>
            </a:endParaRPr>
          </a:p>
          <a:p>
            <a:pPr algn="ctr"/>
            <a:r>
              <a:rPr lang="en-GB" sz="7200" dirty="0">
                <a:solidFill>
                  <a:srgbClr val="00B050"/>
                </a:solidFill>
                <a:latin typeface="Times New Roman" panose="02020603050405020304" pitchFamily="18" charset="0"/>
                <a:cs typeface="Times New Roman" panose="02020603050405020304" pitchFamily="18" charset="0"/>
              </a:rPr>
              <a:t>Information for Parents and Carers </a:t>
            </a:r>
            <a:endParaRPr lang="en-GB" sz="4000" dirty="0">
              <a:solidFill>
                <a:srgbClr val="00B050"/>
              </a:solidFill>
              <a:latin typeface="Times New Roman" panose="02020603050405020304" pitchFamily="18" charset="0"/>
              <a:cs typeface="Times New Roman" panose="02020603050405020304" pitchFamily="18" charset="0"/>
            </a:endParaRPr>
          </a:p>
        </p:txBody>
      </p:sp>
      <p:pic>
        <p:nvPicPr>
          <p:cNvPr id="1028" name="Picture 4"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3356" y="4106862"/>
            <a:ext cx="2083662" cy="2127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9879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4509" y="618836"/>
            <a:ext cx="8072581" cy="4493538"/>
          </a:xfrm>
          <a:prstGeom prst="rect">
            <a:avLst/>
          </a:prstGeom>
          <a:noFill/>
        </p:spPr>
        <p:txBody>
          <a:bodyPr wrap="square" rtlCol="0">
            <a:spAutoFit/>
          </a:bodyPr>
          <a:lstStyle/>
          <a:p>
            <a:r>
              <a:rPr lang="en-GB" sz="2600" b="1" dirty="0">
                <a:solidFill>
                  <a:schemeClr val="bg1"/>
                </a:solidFill>
                <a:latin typeface="Times New Roman" panose="02020603050405020304" pitchFamily="18" charset="0"/>
                <a:cs typeface="Times New Roman" panose="02020603050405020304" pitchFamily="18" charset="0"/>
              </a:rPr>
              <a:t>In today’s session:</a:t>
            </a:r>
          </a:p>
          <a:p>
            <a:pPr marL="457200" indent="-457200">
              <a:buFont typeface="Arial" panose="020B0604020202020204" pitchFamily="34" charset="0"/>
              <a:buChar char="•"/>
            </a:pPr>
            <a:r>
              <a:rPr lang="en-GB" sz="2600" dirty="0">
                <a:solidFill>
                  <a:schemeClr val="bg1"/>
                </a:solidFill>
                <a:latin typeface="Times New Roman" panose="02020603050405020304" pitchFamily="18" charset="0"/>
                <a:cs typeface="Times New Roman" panose="02020603050405020304" pitchFamily="18" charset="0"/>
              </a:rPr>
              <a:t>Context</a:t>
            </a:r>
          </a:p>
          <a:p>
            <a:pPr marL="457200" indent="-457200">
              <a:buFont typeface="Arial" panose="020B0604020202020204" pitchFamily="34" charset="0"/>
              <a:buChar char="•"/>
            </a:pPr>
            <a:endParaRPr lang="en-GB" sz="2600" dirty="0">
              <a:solidFill>
                <a:schemeClr val="bg1"/>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GB" sz="2600" dirty="0">
                <a:solidFill>
                  <a:schemeClr val="bg1"/>
                </a:solidFill>
                <a:latin typeface="Times New Roman" panose="02020603050405020304" pitchFamily="18" charset="0"/>
                <a:cs typeface="Times New Roman" panose="02020603050405020304" pitchFamily="18" charset="0"/>
              </a:rPr>
              <a:t>Mastery approach</a:t>
            </a:r>
          </a:p>
          <a:p>
            <a:pPr marL="457200" indent="-457200">
              <a:buFont typeface="Arial" panose="020B0604020202020204" pitchFamily="34" charset="0"/>
              <a:buChar char="•"/>
            </a:pPr>
            <a:endParaRPr lang="en-GB" sz="2600" dirty="0">
              <a:solidFill>
                <a:schemeClr val="bg1"/>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GB" sz="2600" dirty="0">
                <a:solidFill>
                  <a:schemeClr val="bg1"/>
                </a:solidFill>
                <a:latin typeface="Times New Roman" panose="02020603050405020304" pitchFamily="18" charset="0"/>
                <a:cs typeface="Times New Roman" panose="02020603050405020304" pitchFamily="18" charset="0"/>
              </a:rPr>
              <a:t>CPA approach</a:t>
            </a:r>
          </a:p>
          <a:p>
            <a:pPr marL="457200" indent="-457200">
              <a:buFont typeface="Arial" panose="020B0604020202020204" pitchFamily="34" charset="0"/>
              <a:buChar char="•"/>
            </a:pPr>
            <a:endParaRPr lang="en-GB" sz="2600" dirty="0">
              <a:solidFill>
                <a:schemeClr val="bg1"/>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GB" sz="2600" dirty="0">
                <a:solidFill>
                  <a:schemeClr val="bg1"/>
                </a:solidFill>
                <a:latin typeface="Times New Roman" panose="02020603050405020304" pitchFamily="18" charset="0"/>
                <a:cs typeface="Times New Roman" panose="02020603050405020304" pitchFamily="18" charset="0"/>
              </a:rPr>
              <a:t>White Rose lesson example</a:t>
            </a:r>
          </a:p>
          <a:p>
            <a:pPr marL="457200" indent="-457200">
              <a:buFont typeface="Arial" panose="020B0604020202020204" pitchFamily="34" charset="0"/>
              <a:buChar char="•"/>
            </a:pPr>
            <a:endParaRPr lang="en-GB" sz="2600" dirty="0">
              <a:solidFill>
                <a:schemeClr val="bg1"/>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GB" sz="2600" dirty="0">
              <a:solidFill>
                <a:schemeClr val="bg1"/>
              </a:solidFill>
              <a:latin typeface="Times New Roman" panose="02020603050405020304" pitchFamily="18" charset="0"/>
              <a:cs typeface="Times New Roman" panose="02020603050405020304" pitchFamily="18" charset="0"/>
            </a:endParaRPr>
          </a:p>
          <a:p>
            <a:endParaRPr lang="en-GB" sz="2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9796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11653" y="251752"/>
            <a:ext cx="2377575" cy="923330"/>
          </a:xfrm>
          <a:prstGeom prst="rect">
            <a:avLst/>
          </a:prstGeom>
        </p:spPr>
        <p:txBody>
          <a:bodyPr wrap="none">
            <a:spAutoFit/>
          </a:bodyPr>
          <a:lstStyle/>
          <a:p>
            <a:pPr algn="ctr"/>
            <a:r>
              <a:rPr lang="en-GB" sz="5400" dirty="0">
                <a:solidFill>
                  <a:srgbClr val="00B050"/>
                </a:solidFill>
                <a:latin typeface="Times New Roman" panose="02020603050405020304" pitchFamily="18" charset="0"/>
                <a:cs typeface="Times New Roman" panose="02020603050405020304" pitchFamily="18" charset="0"/>
              </a:rPr>
              <a:t>Context</a:t>
            </a:r>
          </a:p>
        </p:txBody>
      </p:sp>
      <p:sp>
        <p:nvSpPr>
          <p:cNvPr id="5" name="TextBox 4"/>
          <p:cNvSpPr txBox="1"/>
          <p:nvPr/>
        </p:nvSpPr>
        <p:spPr>
          <a:xfrm>
            <a:off x="676275" y="1180009"/>
            <a:ext cx="11266343" cy="738664"/>
          </a:xfrm>
          <a:prstGeom prst="rect">
            <a:avLst/>
          </a:prstGeom>
          <a:noFill/>
        </p:spPr>
        <p:txBody>
          <a:bodyPr wrap="square" rtlCol="0">
            <a:spAutoFit/>
          </a:bodyPr>
          <a:lstStyle/>
          <a:p>
            <a:r>
              <a:rPr lang="en-GB" sz="2400" dirty="0">
                <a:solidFill>
                  <a:schemeClr val="bg1"/>
                </a:solidFill>
                <a:latin typeface="Times New Roman" panose="02020603050405020304" pitchFamily="18" charset="0"/>
                <a:cs typeface="Times New Roman" panose="02020603050405020304" pitchFamily="18" charset="0"/>
              </a:rPr>
              <a:t>Prior to September 2022, </a:t>
            </a:r>
            <a:r>
              <a:rPr lang="en-GB" sz="2400" dirty="0" err="1">
                <a:solidFill>
                  <a:schemeClr val="bg1"/>
                </a:solidFill>
                <a:latin typeface="Times New Roman" panose="02020603050405020304" pitchFamily="18" charset="0"/>
                <a:cs typeface="Times New Roman" panose="02020603050405020304" pitchFamily="18" charset="0"/>
              </a:rPr>
              <a:t>Kemsley</a:t>
            </a:r>
            <a:r>
              <a:rPr lang="en-GB" sz="2400" dirty="0">
                <a:solidFill>
                  <a:schemeClr val="bg1"/>
                </a:solidFill>
                <a:latin typeface="Times New Roman" panose="02020603050405020304" pitchFamily="18" charset="0"/>
                <a:cs typeface="Times New Roman" panose="02020603050405020304" pitchFamily="18" charset="0"/>
              </a:rPr>
              <a:t> had a set of strand coverage documents for years 1-6.</a:t>
            </a:r>
          </a:p>
          <a:p>
            <a:endParaRPr lang="en-GB"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983676" y="1918673"/>
            <a:ext cx="6784106" cy="3499869"/>
          </a:xfrm>
          <a:prstGeom prst="rect">
            <a:avLst/>
          </a:prstGeom>
        </p:spPr>
      </p:pic>
      <p:sp>
        <p:nvSpPr>
          <p:cNvPr id="7" name="TextBox 6"/>
          <p:cNvSpPr txBox="1"/>
          <p:nvPr/>
        </p:nvSpPr>
        <p:spPr>
          <a:xfrm>
            <a:off x="7946705" y="1791171"/>
            <a:ext cx="3435927" cy="3754874"/>
          </a:xfrm>
          <a:prstGeom prst="rect">
            <a:avLst/>
          </a:prstGeom>
          <a:noFill/>
        </p:spPr>
        <p:txBody>
          <a:bodyPr wrap="square" rtlCol="0">
            <a:spAutoFit/>
          </a:bodyPr>
          <a:lstStyle/>
          <a:p>
            <a:endParaRPr lang="en-GB" dirty="0">
              <a:solidFill>
                <a:schemeClr val="bg1"/>
              </a:solidFill>
              <a:latin typeface="Times New Roman" panose="02020603050405020304" pitchFamily="18" charset="0"/>
              <a:cs typeface="Times New Roman" panose="02020603050405020304" pitchFamily="18" charset="0"/>
            </a:endParaRPr>
          </a:p>
          <a:p>
            <a:r>
              <a:rPr lang="en-GB" sz="2000" dirty="0">
                <a:solidFill>
                  <a:schemeClr val="bg1"/>
                </a:solidFill>
                <a:latin typeface="Times New Roman" panose="02020603050405020304" pitchFamily="18" charset="0"/>
                <a:cs typeface="Times New Roman" panose="02020603050405020304" pitchFamily="18" charset="0"/>
              </a:rPr>
              <a:t>-There were often too many objectives to fit into one week. </a:t>
            </a:r>
          </a:p>
          <a:p>
            <a:endParaRPr lang="en-GB" sz="2000" dirty="0">
              <a:solidFill>
                <a:schemeClr val="bg1"/>
              </a:solidFill>
              <a:latin typeface="Times New Roman" panose="02020603050405020304" pitchFamily="18" charset="0"/>
              <a:cs typeface="Times New Roman" panose="02020603050405020304" pitchFamily="18" charset="0"/>
            </a:endParaRPr>
          </a:p>
          <a:p>
            <a:r>
              <a:rPr lang="en-GB" sz="2000" dirty="0">
                <a:solidFill>
                  <a:schemeClr val="bg1"/>
                </a:solidFill>
                <a:latin typeface="Times New Roman" panose="02020603050405020304" pitchFamily="18" charset="0"/>
                <a:cs typeface="Times New Roman" panose="02020603050405020304" pitchFamily="18" charset="0"/>
              </a:rPr>
              <a:t>-The objectives were repeated multiple times over the course of the year. </a:t>
            </a:r>
          </a:p>
          <a:p>
            <a:endParaRPr lang="en-GB" sz="2000" dirty="0">
              <a:solidFill>
                <a:schemeClr val="bg1"/>
              </a:solidFill>
              <a:latin typeface="Times New Roman" panose="02020603050405020304" pitchFamily="18" charset="0"/>
              <a:cs typeface="Times New Roman" panose="02020603050405020304" pitchFamily="18" charset="0"/>
            </a:endParaRPr>
          </a:p>
          <a:p>
            <a:r>
              <a:rPr lang="en-GB" sz="2000" dirty="0">
                <a:solidFill>
                  <a:schemeClr val="bg1"/>
                </a:solidFill>
                <a:latin typeface="Times New Roman" panose="02020603050405020304" pitchFamily="18" charset="0"/>
                <a:cs typeface="Times New Roman" panose="02020603050405020304" pitchFamily="18" charset="0"/>
              </a:rPr>
              <a:t>-No slides or resources.  </a:t>
            </a:r>
          </a:p>
          <a:p>
            <a:endParaRPr lang="en-GB" sz="2000" dirty="0">
              <a:solidFill>
                <a:schemeClr val="bg1"/>
              </a:solidFill>
              <a:latin typeface="Times New Roman" panose="02020603050405020304" pitchFamily="18" charset="0"/>
              <a:cs typeface="Times New Roman" panose="02020603050405020304" pitchFamily="18" charset="0"/>
            </a:endParaRPr>
          </a:p>
          <a:p>
            <a:r>
              <a:rPr lang="en-GB" sz="2000" dirty="0">
                <a:solidFill>
                  <a:schemeClr val="bg1"/>
                </a:solidFill>
                <a:latin typeface="Times New Roman" panose="02020603050405020304" pitchFamily="18" charset="0"/>
                <a:cs typeface="Times New Roman" panose="02020603050405020304" pitchFamily="18" charset="0"/>
              </a:rPr>
              <a:t>-EYFS used a different scheme of work. </a:t>
            </a:r>
          </a:p>
        </p:txBody>
      </p:sp>
    </p:spTree>
    <p:extLst>
      <p:ext uri="{BB962C8B-B14F-4D97-AF65-F5344CB8AC3E}">
        <p14:creationId xmlns:p14="http://schemas.microsoft.com/office/powerpoint/2010/main" val="3239628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61485" y="999375"/>
            <a:ext cx="10653424" cy="5364480"/>
          </a:xfrm>
        </p:spPr>
        <p:txBody>
          <a:bodyPr>
            <a:noAutofit/>
          </a:bodyPr>
          <a:lstStyle/>
          <a:p>
            <a:pPr marL="0" indent="0" algn="ctr">
              <a:buNone/>
            </a:pPr>
            <a:r>
              <a:rPr lang="en-GB" sz="2000" dirty="0">
                <a:solidFill>
                  <a:schemeClr val="bg1"/>
                </a:solidFill>
                <a:latin typeface="Times New Roman" panose="02020603050405020304" pitchFamily="18" charset="0"/>
                <a:cs typeface="Times New Roman" panose="02020603050405020304" pitchFamily="18" charset="0"/>
              </a:rPr>
              <a:t>White Rose Maths is an organisation that provides maths resources and Schemes of Learning for pupils of all ages, from early years to secondary school. </a:t>
            </a:r>
          </a:p>
          <a:p>
            <a:pPr marL="0" indent="0" algn="ctr">
              <a:buNone/>
            </a:pPr>
            <a:endParaRPr lang="en-GB" sz="1050" dirty="0">
              <a:solidFill>
                <a:schemeClr val="bg1"/>
              </a:solidFill>
              <a:latin typeface="Times New Roman" panose="02020603050405020304" pitchFamily="18" charset="0"/>
              <a:cs typeface="Times New Roman" panose="02020603050405020304" pitchFamily="18" charset="0"/>
            </a:endParaRPr>
          </a:p>
          <a:p>
            <a:pPr marL="0" indent="0" algn="ctr">
              <a:buNone/>
            </a:pPr>
            <a:r>
              <a:rPr lang="en-GB" sz="2800" dirty="0">
                <a:solidFill>
                  <a:schemeClr val="bg1"/>
                </a:solidFill>
                <a:latin typeface="Times New Roman" panose="02020603050405020304" pitchFamily="18" charset="0"/>
                <a:cs typeface="Times New Roman" panose="02020603050405020304" pitchFamily="18" charset="0"/>
              </a:rPr>
              <a:t>White Rose uses a </a:t>
            </a:r>
            <a:r>
              <a:rPr lang="en-GB" sz="2800" b="1" dirty="0">
                <a:solidFill>
                  <a:srgbClr val="00B0F0"/>
                </a:solidFill>
                <a:latin typeface="Times New Roman" panose="02020603050405020304" pitchFamily="18" charset="0"/>
                <a:cs typeface="Times New Roman" panose="02020603050405020304" pitchFamily="18" charset="0"/>
              </a:rPr>
              <a:t>maths mastery approach. </a:t>
            </a:r>
          </a:p>
          <a:p>
            <a:pPr marL="0" indent="0" algn="ctr">
              <a:buNone/>
            </a:pPr>
            <a:endParaRPr lang="en-GB" sz="1000" b="1" dirty="0">
              <a:solidFill>
                <a:srgbClr val="00B0F0"/>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This involves breaking down larger, complex learning goals </a:t>
            </a:r>
            <a:r>
              <a:rPr lang="en-GB" sz="2000">
                <a:solidFill>
                  <a:schemeClr val="bg1"/>
                </a:solidFill>
                <a:latin typeface="Times New Roman" panose="02020603050405020304" pitchFamily="18" charset="0"/>
                <a:cs typeface="Times New Roman" panose="02020603050405020304" pitchFamily="18" charset="0"/>
              </a:rPr>
              <a:t>into smaller steps</a:t>
            </a:r>
            <a:r>
              <a:rPr lang="en-GB" sz="2000" dirty="0">
                <a:solidFill>
                  <a:schemeClr val="bg1"/>
                </a:solidFill>
                <a:latin typeface="Times New Roman" panose="02020603050405020304" pitchFamily="18" charset="0"/>
                <a:cs typeface="Times New Roman" panose="02020603050405020304" pitchFamily="18" charset="0"/>
              </a:rPr>
              <a:t>. </a:t>
            </a:r>
          </a:p>
          <a:p>
            <a:pPr>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A pupil is said to have mastered a mathematical concept when they can display that concept in multiple different ways and apply that concept to a new problem which they are unfamiliar with. </a:t>
            </a:r>
          </a:p>
          <a:p>
            <a:pPr>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Ultimately, maths mastery focuses on depth over speed. Pupils are encouraged to demonstrate a deep understanding of mathematical concepts, slowly building their knowledge over time.</a:t>
            </a:r>
          </a:p>
          <a:p>
            <a:pPr>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Teaching maths for mastery involves whole-class interactive teaching — all pupils working together. </a:t>
            </a:r>
          </a:p>
        </p:txBody>
      </p:sp>
      <p:sp>
        <p:nvSpPr>
          <p:cNvPr id="5" name="TextBox 4"/>
          <p:cNvSpPr txBox="1"/>
          <p:nvPr/>
        </p:nvSpPr>
        <p:spPr>
          <a:xfrm>
            <a:off x="1893454" y="0"/>
            <a:ext cx="8372560" cy="923330"/>
          </a:xfrm>
          <a:prstGeom prst="rect">
            <a:avLst/>
          </a:prstGeom>
          <a:noFill/>
        </p:spPr>
        <p:txBody>
          <a:bodyPr wrap="square" rtlCol="0">
            <a:spAutoFit/>
          </a:bodyPr>
          <a:lstStyle/>
          <a:p>
            <a:pPr algn="ctr"/>
            <a:r>
              <a:rPr lang="en-GB" sz="5400" dirty="0">
                <a:solidFill>
                  <a:srgbClr val="00B050"/>
                </a:solidFill>
                <a:latin typeface="Times New Roman" panose="02020603050405020304" pitchFamily="18" charset="0"/>
                <a:cs typeface="Times New Roman" panose="02020603050405020304" pitchFamily="18" charset="0"/>
              </a:rPr>
              <a:t>Mastery Approach</a:t>
            </a:r>
          </a:p>
        </p:txBody>
      </p:sp>
    </p:spTree>
    <p:extLst>
      <p:ext uri="{BB962C8B-B14F-4D97-AF65-F5344CB8AC3E}">
        <p14:creationId xmlns:p14="http://schemas.microsoft.com/office/powerpoint/2010/main" val="865178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11025" y="1378303"/>
            <a:ext cx="8321964" cy="3293209"/>
          </a:xfrm>
          <a:prstGeom prst="rect">
            <a:avLst/>
          </a:prstGeom>
        </p:spPr>
        <p:txBody>
          <a:bodyPr wrap="square">
            <a:spAutoFit/>
          </a:bodyPr>
          <a:lstStyle/>
          <a:p>
            <a:pPr fontAlgn="base"/>
            <a:r>
              <a:rPr lang="en-GB" sz="2600" dirty="0">
                <a:solidFill>
                  <a:schemeClr val="bg1"/>
                </a:solidFill>
                <a:latin typeface="Times New Roman" panose="02020603050405020304" pitchFamily="18" charset="0"/>
                <a:cs typeface="Times New Roman" panose="02020603050405020304" pitchFamily="18" charset="0"/>
              </a:rPr>
              <a:t>The maths mastery approach has these values at its heart:</a:t>
            </a:r>
          </a:p>
          <a:p>
            <a:pPr fontAlgn="base"/>
            <a:endParaRPr lang="en-GB" sz="2600" dirty="0">
              <a:solidFill>
                <a:schemeClr val="bg1"/>
              </a:solidFill>
              <a:latin typeface="Times New Roman" panose="02020603050405020304" pitchFamily="18" charset="0"/>
              <a:cs typeface="Times New Roman" panose="02020603050405020304" pitchFamily="18" charset="0"/>
            </a:endParaRPr>
          </a:p>
          <a:p>
            <a:pPr fontAlgn="base">
              <a:buFont typeface="Arial" panose="020B0604020202020204" pitchFamily="34" charset="0"/>
              <a:buChar char="•"/>
            </a:pPr>
            <a:r>
              <a:rPr lang="en-GB" sz="2600" dirty="0">
                <a:solidFill>
                  <a:schemeClr val="bg1"/>
                </a:solidFill>
                <a:latin typeface="Times New Roman" panose="02020603050405020304" pitchFamily="18" charset="0"/>
                <a:cs typeface="Times New Roman" panose="02020603050405020304" pitchFamily="18" charset="0"/>
              </a:rPr>
              <a:t>Success in mathematics for every child is possible</a:t>
            </a:r>
          </a:p>
          <a:p>
            <a:pPr fontAlgn="base">
              <a:buFont typeface="Arial" panose="020B0604020202020204" pitchFamily="34" charset="0"/>
              <a:buChar char="•"/>
            </a:pPr>
            <a:r>
              <a:rPr lang="en-GB" sz="2600" dirty="0">
                <a:solidFill>
                  <a:schemeClr val="bg1"/>
                </a:solidFill>
                <a:latin typeface="Times New Roman" panose="02020603050405020304" pitchFamily="18" charset="0"/>
                <a:cs typeface="Times New Roman" panose="02020603050405020304" pitchFamily="18" charset="0"/>
              </a:rPr>
              <a:t>Mathematical ability is not innate</a:t>
            </a:r>
          </a:p>
          <a:p>
            <a:pPr fontAlgn="base">
              <a:buFont typeface="Arial" panose="020B0604020202020204" pitchFamily="34" charset="0"/>
              <a:buChar char="•"/>
            </a:pPr>
            <a:r>
              <a:rPr lang="en-GB" sz="2600" dirty="0">
                <a:solidFill>
                  <a:schemeClr val="bg1"/>
                </a:solidFill>
                <a:latin typeface="Times New Roman" panose="02020603050405020304" pitchFamily="18" charset="0"/>
                <a:cs typeface="Times New Roman" panose="02020603050405020304" pitchFamily="18" charset="0"/>
              </a:rPr>
              <a:t>Focus on fewer topics, covered in more depth</a:t>
            </a:r>
          </a:p>
          <a:p>
            <a:pPr fontAlgn="base">
              <a:buFont typeface="Arial" panose="020B0604020202020204" pitchFamily="34" charset="0"/>
              <a:buChar char="•"/>
            </a:pPr>
            <a:r>
              <a:rPr lang="en-GB" sz="2600" dirty="0">
                <a:solidFill>
                  <a:schemeClr val="bg1"/>
                </a:solidFill>
                <a:latin typeface="Times New Roman" panose="02020603050405020304" pitchFamily="18" charset="0"/>
                <a:cs typeface="Times New Roman" panose="02020603050405020304" pitchFamily="18" charset="0"/>
              </a:rPr>
              <a:t>Mastery for all pupils, with full understanding</a:t>
            </a:r>
          </a:p>
          <a:p>
            <a:pPr fontAlgn="base">
              <a:buFont typeface="Arial" panose="020B0604020202020204" pitchFamily="34" charset="0"/>
              <a:buChar char="•"/>
            </a:pPr>
            <a:r>
              <a:rPr lang="en-GB" sz="2600" dirty="0">
                <a:solidFill>
                  <a:schemeClr val="bg1"/>
                </a:solidFill>
                <a:latin typeface="Times New Roman" panose="02020603050405020304" pitchFamily="18" charset="0"/>
                <a:cs typeface="Times New Roman" panose="02020603050405020304" pitchFamily="18" charset="0"/>
              </a:rPr>
              <a:t>Number sense and place value come first</a:t>
            </a:r>
          </a:p>
          <a:p>
            <a:pPr fontAlgn="base">
              <a:buFont typeface="Arial" panose="020B0604020202020204" pitchFamily="34" charset="0"/>
              <a:buChar char="•"/>
            </a:pPr>
            <a:r>
              <a:rPr lang="en-GB" sz="2600" dirty="0">
                <a:solidFill>
                  <a:schemeClr val="bg1"/>
                </a:solidFill>
                <a:latin typeface="Times New Roman" panose="02020603050405020304" pitchFamily="18" charset="0"/>
                <a:cs typeface="Times New Roman" panose="02020603050405020304" pitchFamily="18" charset="0"/>
              </a:rPr>
              <a:t>Problem solving is central to all learning</a:t>
            </a:r>
            <a:endParaRPr lang="en-GB" sz="2600" b="0" i="0" dirty="0">
              <a:solidFill>
                <a:schemeClr val="bg1"/>
              </a:solidFill>
              <a:effectLst/>
              <a:latin typeface="Times New Roman" panose="02020603050405020304" pitchFamily="18" charset="0"/>
              <a:cs typeface="Times New Roman" panose="02020603050405020304" pitchFamily="18" charset="0"/>
            </a:endParaRPr>
          </a:p>
        </p:txBody>
      </p:sp>
      <p:sp>
        <p:nvSpPr>
          <p:cNvPr id="5" name="Rounded Rectangle 4"/>
          <p:cNvSpPr/>
          <p:nvPr/>
        </p:nvSpPr>
        <p:spPr>
          <a:xfrm>
            <a:off x="1976582" y="785090"/>
            <a:ext cx="8571346" cy="4479637"/>
          </a:xfrm>
          <a:prstGeom prst="roundRect">
            <a:avLst/>
          </a:prstGeom>
          <a:noFill/>
          <a:ln w="76200">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64145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44072" y="1175435"/>
            <a:ext cx="9282545" cy="461665"/>
          </a:xfrm>
          <a:prstGeom prst="rect">
            <a:avLst/>
          </a:prstGeom>
        </p:spPr>
        <p:txBody>
          <a:bodyPr wrap="square">
            <a:spAutoFit/>
          </a:bodyPr>
          <a:lstStyle/>
          <a:p>
            <a:r>
              <a:rPr lang="en-GB" sz="2400" dirty="0">
                <a:solidFill>
                  <a:schemeClr val="bg1"/>
                </a:solidFill>
                <a:latin typeface="Times New Roman" panose="02020603050405020304" pitchFamily="18" charset="0"/>
                <a:cs typeface="Times New Roman" panose="02020603050405020304" pitchFamily="18" charset="0"/>
              </a:rPr>
              <a:t>The concrete &gt; pictorial &gt; abstract approach is the basis of the teaching.</a:t>
            </a:r>
          </a:p>
        </p:txBody>
      </p:sp>
      <p:sp>
        <p:nvSpPr>
          <p:cNvPr id="5" name="Rectangle 4"/>
          <p:cNvSpPr/>
          <p:nvPr/>
        </p:nvSpPr>
        <p:spPr>
          <a:xfrm>
            <a:off x="5186684" y="159388"/>
            <a:ext cx="1467646" cy="923330"/>
          </a:xfrm>
          <a:prstGeom prst="rect">
            <a:avLst/>
          </a:prstGeom>
        </p:spPr>
        <p:txBody>
          <a:bodyPr wrap="none">
            <a:spAutoFit/>
          </a:bodyPr>
          <a:lstStyle/>
          <a:p>
            <a:pPr algn="ctr"/>
            <a:r>
              <a:rPr lang="en-GB" sz="5400" dirty="0">
                <a:solidFill>
                  <a:srgbClr val="00B050"/>
                </a:solidFill>
                <a:latin typeface="Times New Roman" panose="02020603050405020304" pitchFamily="18" charset="0"/>
                <a:cs typeface="Times New Roman" panose="02020603050405020304" pitchFamily="18" charset="0"/>
              </a:rPr>
              <a:t>CPA</a:t>
            </a:r>
          </a:p>
        </p:txBody>
      </p:sp>
      <p:pic>
        <p:nvPicPr>
          <p:cNvPr id="6" name="Picture 5"/>
          <p:cNvPicPr>
            <a:picLocks noChangeAspect="1"/>
          </p:cNvPicPr>
          <p:nvPr/>
        </p:nvPicPr>
        <p:blipFill>
          <a:blip r:embed="rId2"/>
          <a:stretch>
            <a:fillRect/>
          </a:stretch>
        </p:blipFill>
        <p:spPr>
          <a:xfrm>
            <a:off x="1644072" y="2065234"/>
            <a:ext cx="2866792" cy="3785812"/>
          </a:xfrm>
          <a:prstGeom prst="rect">
            <a:avLst/>
          </a:prstGeom>
        </p:spPr>
      </p:pic>
      <p:sp>
        <p:nvSpPr>
          <p:cNvPr id="7" name="Rectangle 6"/>
          <p:cNvSpPr/>
          <p:nvPr/>
        </p:nvSpPr>
        <p:spPr>
          <a:xfrm>
            <a:off x="4830617" y="2034617"/>
            <a:ext cx="6096000" cy="3816429"/>
          </a:xfrm>
          <a:prstGeom prst="rect">
            <a:avLst/>
          </a:prstGeom>
        </p:spPr>
        <p:txBody>
          <a:bodyPr>
            <a:spAutoFit/>
          </a:bodyPr>
          <a:lstStyle/>
          <a:p>
            <a:pPr fontAlgn="base"/>
            <a:r>
              <a:rPr lang="en-GB" sz="2200" b="1" dirty="0">
                <a:solidFill>
                  <a:schemeClr val="bg1"/>
                </a:solidFill>
                <a:latin typeface="Times New Roman" panose="02020603050405020304" pitchFamily="18" charset="0"/>
                <a:cs typeface="Times New Roman" panose="02020603050405020304" pitchFamily="18" charset="0"/>
              </a:rPr>
              <a:t>Concrete:</a:t>
            </a:r>
            <a:r>
              <a:rPr lang="en-GB" sz="2200" dirty="0">
                <a:solidFill>
                  <a:schemeClr val="bg1"/>
                </a:solidFill>
                <a:latin typeface="Times New Roman" panose="02020603050405020304" pitchFamily="18" charset="0"/>
                <a:cs typeface="Times New Roman" panose="02020603050405020304" pitchFamily="18" charset="0"/>
              </a:rPr>
              <a:t> Pupils are encouraged to use concrete objects to symbolise mathematical concepts.</a:t>
            </a:r>
          </a:p>
          <a:p>
            <a:pPr fontAlgn="base"/>
            <a:endParaRPr lang="en-GB" sz="2200" dirty="0">
              <a:solidFill>
                <a:schemeClr val="bg1"/>
              </a:solidFill>
              <a:latin typeface="Times New Roman" panose="02020603050405020304" pitchFamily="18" charset="0"/>
              <a:cs typeface="Times New Roman" panose="02020603050405020304" pitchFamily="18" charset="0"/>
            </a:endParaRPr>
          </a:p>
          <a:p>
            <a:pPr fontAlgn="base"/>
            <a:r>
              <a:rPr lang="en-GB" sz="2200" b="1" dirty="0">
                <a:solidFill>
                  <a:schemeClr val="bg1"/>
                </a:solidFill>
                <a:latin typeface="Times New Roman" panose="02020603050405020304" pitchFamily="18" charset="0"/>
                <a:cs typeface="Times New Roman" panose="02020603050405020304" pitchFamily="18" charset="0"/>
              </a:rPr>
              <a:t>Pictorial:</a:t>
            </a:r>
            <a:r>
              <a:rPr lang="en-GB" sz="2200" dirty="0">
                <a:solidFill>
                  <a:schemeClr val="bg1"/>
                </a:solidFill>
                <a:latin typeface="Times New Roman" panose="02020603050405020304" pitchFamily="18" charset="0"/>
                <a:cs typeface="Times New Roman" panose="02020603050405020304" pitchFamily="18" charset="0"/>
              </a:rPr>
              <a:t> Pupils build on their concrete understanding by using illustration, using imagery to reinforce and deepen their understanding.</a:t>
            </a:r>
          </a:p>
          <a:p>
            <a:pPr fontAlgn="base"/>
            <a:endParaRPr lang="en-GB" sz="2200" dirty="0">
              <a:solidFill>
                <a:schemeClr val="bg1"/>
              </a:solidFill>
              <a:latin typeface="Times New Roman" panose="02020603050405020304" pitchFamily="18" charset="0"/>
              <a:cs typeface="Times New Roman" panose="02020603050405020304" pitchFamily="18" charset="0"/>
            </a:endParaRPr>
          </a:p>
          <a:p>
            <a:pPr fontAlgn="base"/>
            <a:r>
              <a:rPr lang="en-GB" sz="2200" b="1" dirty="0">
                <a:solidFill>
                  <a:schemeClr val="bg1"/>
                </a:solidFill>
                <a:latin typeface="Times New Roman" panose="02020603050405020304" pitchFamily="18" charset="0"/>
                <a:cs typeface="Times New Roman" panose="02020603050405020304" pitchFamily="18" charset="0"/>
              </a:rPr>
              <a:t>Abstract:</a:t>
            </a:r>
            <a:r>
              <a:rPr lang="en-GB" sz="2200" dirty="0">
                <a:solidFill>
                  <a:schemeClr val="bg1"/>
                </a:solidFill>
                <a:latin typeface="Times New Roman" panose="02020603050405020304" pitchFamily="18" charset="0"/>
                <a:cs typeface="Times New Roman" panose="02020603050405020304" pitchFamily="18" charset="0"/>
              </a:rPr>
              <a:t> This foundational work allows pupils to embrace key mathematical concepts on an abstract level. This is where they are able to master the concept.</a:t>
            </a:r>
            <a:endParaRPr lang="en-GB" sz="2200" b="0" i="0" dirty="0">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9854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51344" y="344530"/>
            <a:ext cx="10898909" cy="4801314"/>
          </a:xfrm>
          <a:prstGeom prst="rect">
            <a:avLst/>
          </a:prstGeom>
        </p:spPr>
        <p:txBody>
          <a:bodyPr wrap="square">
            <a:spAutoFit/>
          </a:bodyPr>
          <a:lstStyle/>
          <a:p>
            <a:pPr fontAlgn="base"/>
            <a:r>
              <a:rPr lang="en-GB" b="1" dirty="0">
                <a:solidFill>
                  <a:schemeClr val="bg1"/>
                </a:solidFill>
                <a:latin typeface="Times New Roman" panose="02020603050405020304" pitchFamily="18" charset="0"/>
                <a:cs typeface="Times New Roman" panose="02020603050405020304" pitchFamily="18" charset="0"/>
              </a:rPr>
              <a:t>What is a ‘Concrete’ representation in the CPA approach?</a:t>
            </a:r>
          </a:p>
          <a:p>
            <a:pPr fontAlgn="base"/>
            <a:r>
              <a:rPr lang="en-GB" dirty="0">
                <a:solidFill>
                  <a:schemeClr val="bg1"/>
                </a:solidFill>
                <a:latin typeface="Times New Roman" panose="02020603050405020304" pitchFamily="18" charset="0"/>
                <a:cs typeface="Times New Roman" panose="02020603050405020304" pitchFamily="18" charset="0"/>
              </a:rPr>
              <a:t>As part of the CPA approach, new concepts are introduced through the use of physical objects or practical equipment. These can be physically handled, enabling children to explore different mathematical concepts. These are sometimes referred to as maths manipulatives and can include ordinary household items such as straws or dice, or specific mathematical resources such as dienes or </a:t>
            </a:r>
            <a:r>
              <a:rPr lang="en-GB" dirty="0" err="1">
                <a:solidFill>
                  <a:schemeClr val="bg1"/>
                </a:solidFill>
                <a:latin typeface="Times New Roman" panose="02020603050405020304" pitchFamily="18" charset="0"/>
                <a:cs typeface="Times New Roman" panose="02020603050405020304" pitchFamily="18" charset="0"/>
              </a:rPr>
              <a:t>numicon</a:t>
            </a:r>
            <a:r>
              <a:rPr lang="en-GB" dirty="0">
                <a:solidFill>
                  <a:schemeClr val="bg1"/>
                </a:solidFill>
                <a:latin typeface="Times New Roman" panose="02020603050405020304" pitchFamily="18" charset="0"/>
                <a:cs typeface="Times New Roman" panose="02020603050405020304" pitchFamily="18" charset="0"/>
              </a:rPr>
              <a:t>. </a:t>
            </a:r>
          </a:p>
          <a:p>
            <a:pPr fontAlgn="base"/>
            <a:endParaRPr lang="en-GB" b="0" u="none" strike="noStrike" dirty="0">
              <a:solidFill>
                <a:schemeClr val="bg1"/>
              </a:solidFill>
              <a:effectLst/>
              <a:latin typeface="Times New Roman" panose="02020603050405020304" pitchFamily="18" charset="0"/>
              <a:cs typeface="Times New Roman" panose="02020603050405020304" pitchFamily="18" charset="0"/>
            </a:endParaRPr>
          </a:p>
          <a:p>
            <a:pPr fontAlgn="base"/>
            <a:r>
              <a:rPr lang="en-GB" dirty="0">
                <a:solidFill>
                  <a:schemeClr val="bg1"/>
                </a:solidFill>
                <a:latin typeface="Times New Roman" panose="02020603050405020304" pitchFamily="18" charset="0"/>
                <a:cs typeface="Times New Roman" panose="02020603050405020304" pitchFamily="18" charset="0"/>
              </a:rPr>
              <a:t>The abstract nature of maths can be confusing for children, but through the use of concrete materials they are able to ‘see’ and make sense of what is actually happening. Previously, there has been the misconception that concrete resources are only for learners who find maths difficult. In fact concrete resources can be used in a great variety of ways at every level. All children, regardless of ability, benefit from the use of practical resources in ensuring understanding goes beyond the learning of a procedure. </a:t>
            </a:r>
          </a:p>
          <a:p>
            <a:pPr fontAlgn="base"/>
            <a:endParaRPr lang="en-GB" dirty="0">
              <a:solidFill>
                <a:schemeClr val="bg1"/>
              </a:solidFill>
              <a:latin typeface="Times New Roman" panose="02020603050405020304" pitchFamily="18" charset="0"/>
              <a:cs typeface="Times New Roman" panose="02020603050405020304" pitchFamily="18" charset="0"/>
            </a:endParaRPr>
          </a:p>
          <a:p>
            <a:pPr fontAlgn="base"/>
            <a:r>
              <a:rPr lang="en-GB" dirty="0">
                <a:solidFill>
                  <a:schemeClr val="bg1"/>
                </a:solidFill>
                <a:latin typeface="Times New Roman" panose="02020603050405020304" pitchFamily="18" charset="0"/>
                <a:cs typeface="Times New Roman" panose="02020603050405020304" pitchFamily="18" charset="0"/>
              </a:rPr>
              <a:t>Practical resources promote reasoning and discussion, enabling children to articulate and explain a concept. Teachers are also able to observe the children to gain a greater understanding of where misconceptions lie and to establish the depth of their understanding.</a:t>
            </a:r>
            <a:r>
              <a:rPr lang="en-GB" dirty="0"/>
              <a:t> </a:t>
            </a:r>
          </a:p>
          <a:p>
            <a:pPr fontAlgn="base"/>
            <a:endParaRPr lang="en-GB" dirty="0"/>
          </a:p>
          <a:p>
            <a:pPr fontAlgn="base"/>
            <a:endParaRPr lang="en-GB" b="0" u="none" strike="noStrike" dirty="0">
              <a:solidFill>
                <a:srgbClr val="0C1F32"/>
              </a:solidFill>
              <a:effectLst/>
              <a:latin typeface="&amp;quot"/>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25602" y="4637440"/>
            <a:ext cx="2695115" cy="2021336"/>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6913" y="4665330"/>
            <a:ext cx="3206029" cy="1966523"/>
          </a:xfrm>
          <a:prstGeom prst="rect">
            <a:avLst/>
          </a:prstGeom>
        </p:spPr>
      </p:pic>
      <p:pic>
        <p:nvPicPr>
          <p:cNvPr id="8" name="Picture 7"/>
          <p:cNvPicPr>
            <a:picLocks noChangeAspect="1"/>
          </p:cNvPicPr>
          <p:nvPr/>
        </p:nvPicPr>
        <p:blipFill>
          <a:blip r:embed="rId4"/>
          <a:stretch>
            <a:fillRect/>
          </a:stretch>
        </p:blipFill>
        <p:spPr>
          <a:xfrm>
            <a:off x="1444004" y="4664364"/>
            <a:ext cx="2090249" cy="1967489"/>
          </a:xfrm>
          <a:prstGeom prst="rect">
            <a:avLst/>
          </a:prstGeom>
        </p:spPr>
      </p:pic>
    </p:spTree>
    <p:extLst>
      <p:ext uri="{BB962C8B-B14F-4D97-AF65-F5344CB8AC3E}">
        <p14:creationId xmlns:p14="http://schemas.microsoft.com/office/powerpoint/2010/main" val="716546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9055" y="427934"/>
            <a:ext cx="10704946" cy="2554545"/>
          </a:xfrm>
          <a:prstGeom prst="rect">
            <a:avLst/>
          </a:prstGeom>
        </p:spPr>
        <p:txBody>
          <a:bodyPr wrap="square">
            <a:spAutoFit/>
          </a:bodyPr>
          <a:lstStyle/>
          <a:p>
            <a:pPr fontAlgn="base"/>
            <a:r>
              <a:rPr lang="en-GB" sz="2000" b="1" dirty="0">
                <a:solidFill>
                  <a:srgbClr val="0C1F32"/>
                </a:solidFill>
                <a:latin typeface="Times New Roman" panose="02020603050405020304" pitchFamily="18" charset="0"/>
                <a:cs typeface="Times New Roman" panose="02020603050405020304" pitchFamily="18" charset="0"/>
              </a:rPr>
              <a:t>What is a ‘Pictorial’ representation in the CPA approach?</a:t>
            </a:r>
          </a:p>
          <a:p>
            <a:pPr fontAlgn="base"/>
            <a:r>
              <a:rPr lang="en-GB" sz="2000" dirty="0">
                <a:solidFill>
                  <a:srgbClr val="0C1F32"/>
                </a:solidFill>
                <a:latin typeface="Times New Roman" panose="02020603050405020304" pitchFamily="18" charset="0"/>
                <a:cs typeface="Times New Roman" panose="02020603050405020304" pitchFamily="18" charset="0"/>
              </a:rPr>
              <a:t>Once children are confident with a concept using concrete resources, they progress to drawing pictorial representations or quick sketches of the objects. By doing this, they are no longer manipulating the physical resources, but still benefit  from the visual support the resources provide. </a:t>
            </a:r>
          </a:p>
          <a:p>
            <a:pPr fontAlgn="base"/>
            <a:endParaRPr lang="en-GB" sz="2000" dirty="0">
              <a:solidFill>
                <a:srgbClr val="0C1F32"/>
              </a:solidFill>
              <a:latin typeface="Times New Roman" panose="02020603050405020304" pitchFamily="18" charset="0"/>
              <a:cs typeface="Times New Roman" panose="02020603050405020304" pitchFamily="18" charset="0"/>
            </a:endParaRPr>
          </a:p>
          <a:p>
            <a:pPr fontAlgn="base"/>
            <a:endParaRPr lang="en-GB" sz="2000" dirty="0">
              <a:solidFill>
                <a:srgbClr val="0C1F32"/>
              </a:solidFill>
              <a:latin typeface="Times New Roman" panose="02020603050405020304" pitchFamily="18" charset="0"/>
              <a:cs typeface="Times New Roman" panose="02020603050405020304" pitchFamily="18" charset="0"/>
            </a:endParaRPr>
          </a:p>
          <a:p>
            <a:pPr fontAlgn="base"/>
            <a:r>
              <a:rPr lang="en-GB" sz="2000" dirty="0">
                <a:solidFill>
                  <a:srgbClr val="0C1F32"/>
                </a:solidFill>
                <a:latin typeface="Times New Roman" panose="02020603050405020304" pitchFamily="18" charset="0"/>
                <a:cs typeface="Times New Roman" panose="02020603050405020304" pitchFamily="18" charset="0"/>
              </a:rPr>
              <a:t>One of the most common methods of representing the pictorial stage is through the bar model, which is often used in more complex multi step problem solving.</a:t>
            </a:r>
            <a:endParaRPr lang="en-GB" sz="2000" b="0" u="none" strike="noStrike" dirty="0">
              <a:solidFill>
                <a:srgbClr val="0C1F32"/>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2611654" y="3429000"/>
            <a:ext cx="2708491" cy="2708491"/>
          </a:xfrm>
          <a:prstGeom prst="rect">
            <a:avLst/>
          </a:prstGeom>
        </p:spPr>
      </p:pic>
      <p:pic>
        <p:nvPicPr>
          <p:cNvPr id="4" name="Picture 3"/>
          <p:cNvPicPr>
            <a:picLocks noChangeAspect="1"/>
          </p:cNvPicPr>
          <p:nvPr/>
        </p:nvPicPr>
        <p:blipFill>
          <a:blip r:embed="rId3"/>
          <a:stretch>
            <a:fillRect/>
          </a:stretch>
        </p:blipFill>
        <p:spPr>
          <a:xfrm>
            <a:off x="6026655" y="3669491"/>
            <a:ext cx="3553691" cy="1708505"/>
          </a:xfrm>
          <a:prstGeom prst="rect">
            <a:avLst/>
          </a:prstGeom>
        </p:spPr>
      </p:pic>
    </p:spTree>
    <p:extLst>
      <p:ext uri="{BB962C8B-B14F-4D97-AF65-F5344CB8AC3E}">
        <p14:creationId xmlns:p14="http://schemas.microsoft.com/office/powerpoint/2010/main" val="85196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10574" y="402557"/>
            <a:ext cx="9573062" cy="2554545"/>
          </a:xfrm>
          <a:prstGeom prst="rect">
            <a:avLst/>
          </a:prstGeom>
        </p:spPr>
        <p:txBody>
          <a:bodyPr wrap="square">
            <a:spAutoFit/>
          </a:bodyPr>
          <a:lstStyle/>
          <a:p>
            <a:pPr fontAlgn="base"/>
            <a:r>
              <a:rPr lang="en-GB" sz="2000" b="1" dirty="0">
                <a:solidFill>
                  <a:srgbClr val="0C1F32"/>
                </a:solidFill>
                <a:latin typeface="Times New Roman" panose="02020603050405020304" pitchFamily="18" charset="0"/>
                <a:cs typeface="Times New Roman" panose="02020603050405020304" pitchFamily="18" charset="0"/>
              </a:rPr>
              <a:t>What is an ‘Abstract’ representation in the CPA approach?</a:t>
            </a:r>
          </a:p>
          <a:p>
            <a:pPr fontAlgn="base"/>
            <a:r>
              <a:rPr lang="en-GB" sz="2000" dirty="0">
                <a:solidFill>
                  <a:srgbClr val="0C1F32"/>
                </a:solidFill>
                <a:latin typeface="Times New Roman" panose="02020603050405020304" pitchFamily="18" charset="0"/>
                <a:cs typeface="Times New Roman" panose="02020603050405020304" pitchFamily="18" charset="0"/>
              </a:rPr>
              <a:t>Once children have a secure understanding of the concept through the use of concrete resources and visual images, they are then able to move on to the abstract stage. Here, children are using abstract symbols to model problems – usually numerals. To be able to access this stage effectively, children need access to the previous two stages alongside it. </a:t>
            </a:r>
          </a:p>
          <a:p>
            <a:pPr fontAlgn="base"/>
            <a:endParaRPr lang="en-GB" sz="2000" dirty="0">
              <a:solidFill>
                <a:srgbClr val="0C1F32"/>
              </a:solidFill>
              <a:latin typeface="Times New Roman" panose="02020603050405020304" pitchFamily="18" charset="0"/>
              <a:cs typeface="Times New Roman" panose="02020603050405020304" pitchFamily="18" charset="0"/>
            </a:endParaRPr>
          </a:p>
          <a:p>
            <a:pPr fontAlgn="base"/>
            <a:r>
              <a:rPr lang="en-GB" sz="2000" dirty="0">
                <a:solidFill>
                  <a:srgbClr val="0C1F32"/>
                </a:solidFill>
                <a:latin typeface="Times New Roman" panose="02020603050405020304" pitchFamily="18" charset="0"/>
                <a:cs typeface="Times New Roman" panose="02020603050405020304" pitchFamily="18" charset="0"/>
              </a:rPr>
              <a:t>For the most effective learning to take place, children need to go back and forth between each of the stages. This ensures concepts are reinforced and understood.</a:t>
            </a:r>
            <a:endParaRPr lang="en-GB" sz="2000" b="0" u="none" strike="noStrike" dirty="0">
              <a:solidFill>
                <a:srgbClr val="0C1F32"/>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3523962" y="3321475"/>
            <a:ext cx="5772150" cy="2276475"/>
          </a:xfrm>
          <a:prstGeom prst="rect">
            <a:avLst/>
          </a:prstGeom>
        </p:spPr>
      </p:pic>
    </p:spTree>
    <p:extLst>
      <p:ext uri="{BB962C8B-B14F-4D97-AF65-F5344CB8AC3E}">
        <p14:creationId xmlns:p14="http://schemas.microsoft.com/office/powerpoint/2010/main" val="31549053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56510" y="448744"/>
            <a:ext cx="9005454" cy="3477875"/>
          </a:xfrm>
          <a:prstGeom prst="rect">
            <a:avLst/>
          </a:prstGeom>
        </p:spPr>
        <p:txBody>
          <a:bodyPr wrap="square">
            <a:spAutoFit/>
          </a:bodyPr>
          <a:lstStyle/>
          <a:p>
            <a:pPr fontAlgn="base"/>
            <a:r>
              <a:rPr lang="en-GB" sz="2000" b="1" dirty="0">
                <a:solidFill>
                  <a:srgbClr val="00B050"/>
                </a:solidFill>
                <a:latin typeface="Times New Roman" panose="02020603050405020304" pitchFamily="18" charset="0"/>
                <a:cs typeface="Times New Roman" panose="02020603050405020304" pitchFamily="18" charset="0"/>
              </a:rPr>
              <a:t>Benefits of a maths mastery approach:</a:t>
            </a:r>
          </a:p>
          <a:p>
            <a:pPr fontAlgn="base">
              <a:buFont typeface="Arial" panose="020B0604020202020204" pitchFamily="34" charset="0"/>
              <a:buChar char="•"/>
            </a:pPr>
            <a:r>
              <a:rPr lang="en-GB" sz="2000" dirty="0">
                <a:solidFill>
                  <a:schemeClr val="bg1"/>
                </a:solidFill>
                <a:latin typeface="Times New Roman" panose="02020603050405020304" pitchFamily="18" charset="0"/>
                <a:cs typeface="Times New Roman" panose="02020603050405020304" pitchFamily="18" charset="0"/>
              </a:rPr>
              <a:t>Pupils are required to think more deeply about mathematical concepts.</a:t>
            </a:r>
          </a:p>
          <a:p>
            <a:pPr fontAlgn="base">
              <a:buFont typeface="Arial" panose="020B0604020202020204" pitchFamily="34" charset="0"/>
              <a:buChar char="•"/>
            </a:pPr>
            <a:endParaRPr lang="en-GB" sz="2000" dirty="0">
              <a:solidFill>
                <a:schemeClr val="bg1"/>
              </a:solidFill>
              <a:latin typeface="Times New Roman" panose="02020603050405020304" pitchFamily="18" charset="0"/>
              <a:cs typeface="Times New Roman" panose="02020603050405020304" pitchFamily="18" charset="0"/>
            </a:endParaRPr>
          </a:p>
          <a:p>
            <a:pPr fontAlgn="base">
              <a:buFont typeface="Arial" panose="020B0604020202020204" pitchFamily="34" charset="0"/>
              <a:buChar char="•"/>
            </a:pPr>
            <a:r>
              <a:rPr lang="en-GB" sz="2000" dirty="0">
                <a:solidFill>
                  <a:schemeClr val="bg1"/>
                </a:solidFill>
                <a:latin typeface="Times New Roman" panose="02020603050405020304" pitchFamily="18" charset="0"/>
                <a:cs typeface="Times New Roman" panose="02020603050405020304" pitchFamily="18" charset="0"/>
              </a:rPr>
              <a:t>A slower pace leads to greater progress because it ensures children secure their understanding.</a:t>
            </a:r>
          </a:p>
          <a:p>
            <a:pPr fontAlgn="base">
              <a:buFont typeface="Arial" panose="020B0604020202020204" pitchFamily="34" charset="0"/>
              <a:buChar char="•"/>
            </a:pPr>
            <a:endParaRPr lang="en-GB" sz="2000" dirty="0">
              <a:solidFill>
                <a:schemeClr val="bg1"/>
              </a:solidFill>
              <a:latin typeface="Times New Roman" panose="02020603050405020304" pitchFamily="18" charset="0"/>
              <a:cs typeface="Times New Roman" panose="02020603050405020304" pitchFamily="18" charset="0"/>
            </a:endParaRPr>
          </a:p>
          <a:p>
            <a:pPr fontAlgn="base">
              <a:buFont typeface="Arial" panose="020B0604020202020204" pitchFamily="34" charset="0"/>
              <a:buChar char="•"/>
            </a:pPr>
            <a:r>
              <a:rPr lang="en-GB" sz="2000" dirty="0">
                <a:solidFill>
                  <a:schemeClr val="bg1"/>
                </a:solidFill>
                <a:latin typeface="Times New Roman" panose="02020603050405020304" pitchFamily="18" charset="0"/>
                <a:cs typeface="Times New Roman" panose="02020603050405020304" pitchFamily="18" charset="0"/>
              </a:rPr>
              <a:t>Children are given time to really understand concepts at a deeper level, rather than surface-level learning a set of rules.</a:t>
            </a:r>
          </a:p>
          <a:p>
            <a:pPr fontAlgn="base">
              <a:buFont typeface="Arial" panose="020B0604020202020204" pitchFamily="34" charset="0"/>
              <a:buChar char="•"/>
            </a:pPr>
            <a:endParaRPr lang="en-GB" sz="2000" dirty="0">
              <a:solidFill>
                <a:schemeClr val="bg1"/>
              </a:solidFill>
              <a:latin typeface="Times New Roman" panose="02020603050405020304" pitchFamily="18" charset="0"/>
              <a:cs typeface="Times New Roman" panose="02020603050405020304" pitchFamily="18" charset="0"/>
            </a:endParaRPr>
          </a:p>
          <a:p>
            <a:pPr fontAlgn="base">
              <a:buFont typeface="Arial" panose="020B0604020202020204" pitchFamily="34" charset="0"/>
              <a:buChar char="•"/>
            </a:pPr>
            <a:r>
              <a:rPr lang="en-GB" sz="2000" dirty="0">
                <a:solidFill>
                  <a:schemeClr val="bg1"/>
                </a:solidFill>
                <a:latin typeface="Times New Roman" panose="02020603050405020304" pitchFamily="18" charset="0"/>
                <a:cs typeface="Times New Roman" panose="02020603050405020304" pitchFamily="18" charset="0"/>
              </a:rPr>
              <a:t>Smaller steps lead to children not becoming overwhelmed too fast.</a:t>
            </a:r>
          </a:p>
          <a:p>
            <a:pPr fontAlgn="base">
              <a:buFont typeface="Arial" panose="020B0604020202020204" pitchFamily="34" charset="0"/>
              <a:buChar char="•"/>
            </a:pPr>
            <a:endParaRPr lang="en-GB" sz="2000" dirty="0">
              <a:solidFill>
                <a:srgbClr val="706F6F"/>
              </a:solidFill>
              <a:latin typeface="Times New Roman" panose="02020603050405020304" pitchFamily="18" charset="0"/>
              <a:cs typeface="Times New Roman" panose="02020603050405020304" pitchFamily="18" charset="0"/>
            </a:endParaRPr>
          </a:p>
        </p:txBody>
      </p:sp>
      <p:sp>
        <p:nvSpPr>
          <p:cNvPr id="3" name="Rounded Rectangle 2"/>
          <p:cNvSpPr/>
          <p:nvPr/>
        </p:nvSpPr>
        <p:spPr>
          <a:xfrm>
            <a:off x="1597890" y="332509"/>
            <a:ext cx="8959273" cy="3594110"/>
          </a:xfrm>
          <a:prstGeom prst="roundRect">
            <a:avLst/>
          </a:prstGeom>
          <a:noFill/>
          <a:ln w="76200">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1757680" y="4294555"/>
            <a:ext cx="10058400" cy="1631216"/>
          </a:xfrm>
          <a:prstGeom prst="rect">
            <a:avLst/>
          </a:prstGeom>
        </p:spPr>
        <p:txBody>
          <a:bodyPr wrap="square">
            <a:spAutoFit/>
          </a:bodyPr>
          <a:lstStyle/>
          <a:p>
            <a:r>
              <a:rPr lang="en-GB" sz="2000" b="1" dirty="0">
                <a:solidFill>
                  <a:schemeClr val="bg1"/>
                </a:solidFill>
                <a:latin typeface="Times New Roman" panose="02020603050405020304" pitchFamily="18" charset="0"/>
                <a:cs typeface="Times New Roman" panose="02020603050405020304" pitchFamily="18" charset="0"/>
              </a:rPr>
              <a:t>Useful resources:</a:t>
            </a:r>
          </a:p>
          <a:p>
            <a:pPr marL="285750" indent="-28575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https://masterthecurriculum.co.uk – What is maths mastery?</a:t>
            </a:r>
          </a:p>
          <a:p>
            <a:pPr marL="285750" indent="-28575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https://blog.hope-education.co.uk  – What is maths mastery?</a:t>
            </a:r>
          </a:p>
          <a:p>
            <a:pPr marL="285750" indent="-28575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https://www.trueeducationpartnerships.com – What is the maths mastery approach?  </a:t>
            </a:r>
          </a:p>
          <a:p>
            <a:endParaRPr lang="en-GB" sz="2000" dirty="0">
              <a:solidFill>
                <a:schemeClr val="bg1"/>
              </a:solidFill>
              <a:latin typeface="Times New Roman" panose="02020603050405020304" pitchFamily="18" charset="0"/>
              <a:cs typeface="Times New Roman" panose="02020603050405020304" pitchFamily="18" charset="0"/>
            </a:endParaRPr>
          </a:p>
        </p:txBody>
      </p:sp>
      <p:sp>
        <p:nvSpPr>
          <p:cNvPr id="12" name="Rounded Rectangle 11"/>
          <p:cNvSpPr/>
          <p:nvPr/>
        </p:nvSpPr>
        <p:spPr>
          <a:xfrm>
            <a:off x="1757680" y="4146698"/>
            <a:ext cx="8949306" cy="1779073"/>
          </a:xfrm>
          <a:prstGeom prst="roundRect">
            <a:avLst/>
          </a:prstGeom>
          <a:noFill/>
          <a:ln w="762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85066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56519" y="756864"/>
            <a:ext cx="10478962" cy="5344271"/>
          </a:xfrm>
          <a:prstGeom prst="rect">
            <a:avLst/>
          </a:prstGeom>
        </p:spPr>
      </p:pic>
      <p:sp>
        <p:nvSpPr>
          <p:cNvPr id="6" name="TextBox 5"/>
          <p:cNvSpPr txBox="1"/>
          <p:nvPr/>
        </p:nvSpPr>
        <p:spPr>
          <a:xfrm>
            <a:off x="856519" y="295199"/>
            <a:ext cx="5896706" cy="461665"/>
          </a:xfrm>
          <a:prstGeom prst="rect">
            <a:avLst/>
          </a:prstGeom>
          <a:noFill/>
        </p:spPr>
        <p:txBody>
          <a:bodyPr wrap="square" rtlCol="0">
            <a:spAutoFit/>
          </a:bodyPr>
          <a:lstStyle/>
          <a:p>
            <a:r>
              <a:rPr lang="en-GB" sz="2400" b="1" dirty="0">
                <a:solidFill>
                  <a:srgbClr val="00B050"/>
                </a:solidFill>
                <a:latin typeface="Times New Roman" panose="02020603050405020304" pitchFamily="18" charset="0"/>
                <a:cs typeface="Times New Roman" panose="02020603050405020304" pitchFamily="18" charset="0"/>
              </a:rPr>
              <a:t>White Rose package – Year 3 example  </a:t>
            </a:r>
          </a:p>
        </p:txBody>
      </p:sp>
    </p:spTree>
    <p:extLst>
      <p:ext uri="{BB962C8B-B14F-4D97-AF65-F5344CB8AC3E}">
        <p14:creationId xmlns:p14="http://schemas.microsoft.com/office/powerpoint/2010/main" val="40470897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0659AF2F-EAFC-4F17-8F8D-514FBCBD5775}"/>
              </a:ext>
            </a:extLst>
          </p:cNvPr>
          <p:cNvSpPr>
            <a:spLocks noGrp="1"/>
          </p:cNvSpPr>
          <p:nvPr>
            <p:ph idx="1"/>
          </p:nvPr>
        </p:nvSpPr>
        <p:spPr>
          <a:xfrm>
            <a:off x="4549262" y="425453"/>
            <a:ext cx="5326258" cy="447708"/>
          </a:xfrm>
        </p:spPr>
        <p:txBody>
          <a:bodyPr anchor="t">
            <a:noAutofit/>
          </a:bodyPr>
          <a:lstStyle/>
          <a:p>
            <a:pPr marL="0" indent="0">
              <a:buNone/>
            </a:pPr>
            <a:r>
              <a:rPr lang="en-US" sz="5400" dirty="0">
                <a:solidFill>
                  <a:srgbClr val="00B050"/>
                </a:solidFill>
                <a:latin typeface="Times New Roman" panose="02020603050405020304" pitchFamily="18" charset="0"/>
                <a:cs typeface="Times New Roman" panose="02020603050405020304" pitchFamily="18" charset="0"/>
              </a:rPr>
              <a:t>1. Reactivate</a:t>
            </a:r>
            <a:r>
              <a:rPr lang="en-US" sz="5400" dirty="0"/>
              <a:t> </a:t>
            </a:r>
          </a:p>
        </p:txBody>
      </p:sp>
      <p:pic>
        <p:nvPicPr>
          <p:cNvPr id="4" name="Picture 3">
            <a:extLst>
              <a:ext uri="{FF2B5EF4-FFF2-40B4-BE49-F238E27FC236}">
                <a16:creationId xmlns:a16="http://schemas.microsoft.com/office/drawing/2014/main" id="{131D22A0-D6D4-4CDE-87EF-C1557E3DE91D}"/>
              </a:ext>
            </a:extLst>
          </p:cNvPr>
          <p:cNvPicPr>
            <a:picLocks noChangeAspect="1"/>
          </p:cNvPicPr>
          <p:nvPr/>
        </p:nvPicPr>
        <p:blipFill>
          <a:blip r:embed="rId3"/>
          <a:stretch>
            <a:fillRect/>
          </a:stretch>
        </p:blipFill>
        <p:spPr>
          <a:xfrm>
            <a:off x="220293" y="153208"/>
            <a:ext cx="2048411" cy="1439906"/>
          </a:xfrm>
          <a:prstGeom prst="rect">
            <a:avLst/>
          </a:prstGeom>
        </p:spPr>
      </p:pic>
      <p:sp>
        <p:nvSpPr>
          <p:cNvPr id="22" name="Title 11">
            <a:extLst>
              <a:ext uri="{FF2B5EF4-FFF2-40B4-BE49-F238E27FC236}">
                <a16:creationId xmlns:a16="http://schemas.microsoft.com/office/drawing/2014/main" id="{57BCD3E5-F6FC-4993-A2DA-7AFE14650A0E}"/>
              </a:ext>
            </a:extLst>
          </p:cNvPr>
          <p:cNvSpPr txBox="1">
            <a:spLocks/>
          </p:cNvSpPr>
          <p:nvPr/>
        </p:nvSpPr>
        <p:spPr>
          <a:xfrm>
            <a:off x="6354798" y="1181112"/>
            <a:ext cx="4664154" cy="486045"/>
          </a:xfrm>
          <a:prstGeom prst="rect">
            <a:avLst/>
          </a:prstGeom>
        </p:spPr>
        <p:txBody>
          <a:bodyPr vert="horz" wrap="square" lIns="0" tIns="0" rIns="0" bIns="0" rtlCol="0" anchor="t" anchorCtr="0">
            <a:normAutofit/>
          </a:bodyPr>
          <a:lstStyle>
            <a:lvl1pPr algn="l" defTabSz="914400" rtl="0" eaLnBrk="1" latinLnBrk="0" hangingPunct="1">
              <a:lnSpc>
                <a:spcPct val="100000"/>
              </a:lnSpc>
              <a:spcBef>
                <a:spcPct val="0"/>
              </a:spcBef>
              <a:buNone/>
              <a:defRPr lang="en-US" sz="4800" kern="1200" dirty="0">
                <a:solidFill>
                  <a:schemeClr val="tx1"/>
                </a:solidFill>
                <a:latin typeface="+mj-lt"/>
                <a:ea typeface="+mj-ea"/>
                <a:cs typeface="+mj-cs"/>
              </a:defRPr>
            </a:lvl1pPr>
          </a:lstStyle>
          <a:p>
            <a:endParaRPr lang="en-US" sz="2000" dirty="0"/>
          </a:p>
        </p:txBody>
      </p:sp>
      <p:sp>
        <p:nvSpPr>
          <p:cNvPr id="2" name="Rectangle 1"/>
          <p:cNvSpPr/>
          <p:nvPr/>
        </p:nvSpPr>
        <p:spPr>
          <a:xfrm>
            <a:off x="3490766" y="5571978"/>
            <a:ext cx="6384754" cy="728726"/>
          </a:xfrm>
          <a:prstGeom prst="rect">
            <a:avLst/>
          </a:prstGeom>
        </p:spPr>
        <p:txBody>
          <a:bodyPr wrap="square">
            <a:spAutoFit/>
          </a:bodyPr>
          <a:lstStyle/>
          <a:p>
            <a:pPr marL="342900" lvl="0" indent="-342900">
              <a:lnSpc>
                <a:spcPct val="107000"/>
              </a:lnSpc>
              <a:buFont typeface="Wingdings" panose="05000000000000000000" pitchFamily="2" charset="2"/>
              <a:buChar char="§"/>
            </a:pPr>
            <a:r>
              <a:rPr lang="en-US"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Allows children to make links with prior learning. </a:t>
            </a:r>
          </a:p>
          <a:p>
            <a:pPr lvl="0">
              <a:lnSpc>
                <a:spcPct val="107000"/>
              </a:lnSpc>
            </a:pPr>
            <a:endParaRPr lang="en-GB"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8" name="Picture 17"/>
          <p:cNvPicPr>
            <a:picLocks noChangeAspect="1"/>
          </p:cNvPicPr>
          <p:nvPr/>
        </p:nvPicPr>
        <p:blipFill>
          <a:blip r:embed="rId4"/>
          <a:stretch>
            <a:fillRect/>
          </a:stretch>
        </p:blipFill>
        <p:spPr>
          <a:xfrm>
            <a:off x="3802844" y="1424134"/>
            <a:ext cx="5103907" cy="3928781"/>
          </a:xfrm>
          <a:prstGeom prst="rect">
            <a:avLst/>
          </a:prstGeom>
        </p:spPr>
      </p:pic>
    </p:spTree>
    <p:extLst>
      <p:ext uri="{BB962C8B-B14F-4D97-AF65-F5344CB8AC3E}">
        <p14:creationId xmlns:p14="http://schemas.microsoft.com/office/powerpoint/2010/main" val="26720218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34884" y="104211"/>
            <a:ext cx="10206133" cy="3200876"/>
          </a:xfrm>
          <a:prstGeom prst="rect">
            <a:avLst/>
          </a:prstGeom>
        </p:spPr>
        <p:txBody>
          <a:bodyPr wrap="square">
            <a:spAutoFit/>
          </a:bodyPr>
          <a:lstStyle/>
          <a:p>
            <a:r>
              <a:rPr lang="en-GB" sz="3600" dirty="0">
                <a:solidFill>
                  <a:srgbClr val="00B050"/>
                </a:solidFill>
                <a:latin typeface="Times New Roman" panose="02020603050405020304" pitchFamily="18" charset="0"/>
                <a:cs typeface="Times New Roman" panose="02020603050405020304" pitchFamily="18" charset="0"/>
              </a:rPr>
              <a:t>2.TBAT: Multiply 2-digits by 1-digit </a:t>
            </a:r>
          </a:p>
          <a:p>
            <a:r>
              <a:rPr lang="en-GB" sz="3600" dirty="0">
                <a:solidFill>
                  <a:srgbClr val="00B050"/>
                </a:solidFill>
                <a:latin typeface="Times New Roman" panose="02020603050405020304" pitchFamily="18" charset="0"/>
                <a:cs typeface="Times New Roman" panose="02020603050405020304" pitchFamily="18" charset="0"/>
              </a:rPr>
              <a:t>and Success Criteria  </a:t>
            </a:r>
          </a:p>
          <a:p>
            <a:endParaRPr lang="en-GB" sz="3600" dirty="0">
              <a:solidFill>
                <a:srgbClr val="00B050"/>
              </a:solidFill>
              <a:latin typeface="Times New Roman" panose="02020603050405020304" pitchFamily="18" charset="0"/>
              <a:cs typeface="Times New Roman" panose="02020603050405020304" pitchFamily="18" charset="0"/>
            </a:endParaRPr>
          </a:p>
          <a:p>
            <a:r>
              <a:rPr lang="en-GB" sz="3600" dirty="0">
                <a:solidFill>
                  <a:srgbClr val="00B050"/>
                </a:solidFill>
                <a:latin typeface="Times New Roman" panose="02020603050405020304" pitchFamily="18" charset="0"/>
                <a:cs typeface="Times New Roman" panose="02020603050405020304" pitchFamily="18" charset="0"/>
              </a:rPr>
              <a:t>3.Vocabulary</a:t>
            </a:r>
          </a:p>
          <a:p>
            <a:endParaRPr lang="en-GB" sz="3600" dirty="0">
              <a:solidFill>
                <a:srgbClr val="00B050"/>
              </a:solidFill>
              <a:latin typeface="Times New Roman" panose="02020603050405020304" pitchFamily="18" charset="0"/>
              <a:cs typeface="Times New Roman" panose="02020603050405020304" pitchFamily="18" charset="0"/>
            </a:endParaRPr>
          </a:p>
          <a:p>
            <a:r>
              <a:rPr lang="en-GB" sz="2200" dirty="0">
                <a:solidFill>
                  <a:schemeClr val="bg1"/>
                </a:solidFill>
                <a:latin typeface="Times New Roman" panose="02020603050405020304" pitchFamily="18" charset="0"/>
                <a:cs typeface="Times New Roman" panose="02020603050405020304" pitchFamily="18" charset="0"/>
              </a:rPr>
              <a:t> </a:t>
            </a:r>
          </a:p>
        </p:txBody>
      </p:sp>
      <p:pic>
        <p:nvPicPr>
          <p:cNvPr id="4" name="Picture 3">
            <a:extLst>
              <a:ext uri="{FF2B5EF4-FFF2-40B4-BE49-F238E27FC236}">
                <a16:creationId xmlns:a16="http://schemas.microsoft.com/office/drawing/2014/main" id="{74D1ECDF-D774-AEB1-1862-87AD2E0AA69F}"/>
              </a:ext>
            </a:extLst>
          </p:cNvPr>
          <p:cNvPicPr>
            <a:picLocks noChangeAspect="1"/>
          </p:cNvPicPr>
          <p:nvPr/>
        </p:nvPicPr>
        <p:blipFill>
          <a:blip r:embed="rId2"/>
          <a:stretch>
            <a:fillRect/>
          </a:stretch>
        </p:blipFill>
        <p:spPr>
          <a:xfrm>
            <a:off x="1995487" y="2438676"/>
            <a:ext cx="7681913" cy="4147861"/>
          </a:xfrm>
          <a:prstGeom prst="rect">
            <a:avLst/>
          </a:prstGeom>
        </p:spPr>
      </p:pic>
    </p:spTree>
    <p:extLst>
      <p:ext uri="{BB962C8B-B14F-4D97-AF65-F5344CB8AC3E}">
        <p14:creationId xmlns:p14="http://schemas.microsoft.com/office/powerpoint/2010/main" val="34200977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0659AF2F-EAFC-4F17-8F8D-514FBCBD5775}"/>
              </a:ext>
            </a:extLst>
          </p:cNvPr>
          <p:cNvSpPr>
            <a:spLocks noGrp="1"/>
          </p:cNvSpPr>
          <p:nvPr>
            <p:ph idx="1"/>
          </p:nvPr>
        </p:nvSpPr>
        <p:spPr>
          <a:xfrm>
            <a:off x="2839823" y="247094"/>
            <a:ext cx="9240417" cy="447708"/>
          </a:xfrm>
        </p:spPr>
        <p:txBody>
          <a:bodyPr anchor="t">
            <a:noAutofit/>
          </a:bodyPr>
          <a:lstStyle/>
          <a:p>
            <a:pPr marL="0" indent="0">
              <a:buNone/>
            </a:pPr>
            <a:r>
              <a:rPr lang="en-US" sz="4400" dirty="0">
                <a:solidFill>
                  <a:srgbClr val="00B050"/>
                </a:solidFill>
                <a:latin typeface="Times New Roman" panose="02020603050405020304" pitchFamily="18" charset="0"/>
                <a:cs typeface="Times New Roman" panose="02020603050405020304" pitchFamily="18" charset="0"/>
              </a:rPr>
              <a:t>             4. ‘Lets Learn’ </a:t>
            </a:r>
          </a:p>
        </p:txBody>
      </p:sp>
      <p:sp>
        <p:nvSpPr>
          <p:cNvPr id="22" name="Title 11">
            <a:extLst>
              <a:ext uri="{FF2B5EF4-FFF2-40B4-BE49-F238E27FC236}">
                <a16:creationId xmlns:a16="http://schemas.microsoft.com/office/drawing/2014/main" id="{57BCD3E5-F6FC-4993-A2DA-7AFE14650A0E}"/>
              </a:ext>
            </a:extLst>
          </p:cNvPr>
          <p:cNvSpPr txBox="1">
            <a:spLocks/>
          </p:cNvSpPr>
          <p:nvPr/>
        </p:nvSpPr>
        <p:spPr>
          <a:xfrm>
            <a:off x="6913083" y="951172"/>
            <a:ext cx="4664154" cy="486045"/>
          </a:xfrm>
          <a:prstGeom prst="rect">
            <a:avLst/>
          </a:prstGeom>
        </p:spPr>
        <p:txBody>
          <a:bodyPr vert="horz" wrap="square" lIns="0" tIns="0" rIns="0" bIns="0" rtlCol="0" anchor="t" anchorCtr="0">
            <a:normAutofit/>
          </a:bodyPr>
          <a:lstStyle>
            <a:lvl1pPr algn="l" defTabSz="914400" rtl="0" eaLnBrk="1" latinLnBrk="0" hangingPunct="1">
              <a:lnSpc>
                <a:spcPct val="100000"/>
              </a:lnSpc>
              <a:spcBef>
                <a:spcPct val="0"/>
              </a:spcBef>
              <a:buNone/>
              <a:defRPr lang="en-US" sz="4800" kern="1200" dirty="0">
                <a:solidFill>
                  <a:schemeClr val="tx1"/>
                </a:solidFill>
                <a:latin typeface="+mj-lt"/>
                <a:ea typeface="+mj-ea"/>
                <a:cs typeface="+mj-cs"/>
              </a:defRPr>
            </a:lvl1pPr>
          </a:lstStyle>
          <a:p>
            <a:endParaRPr lang="en-US" sz="2000" dirty="0"/>
          </a:p>
        </p:txBody>
      </p:sp>
      <p:sp>
        <p:nvSpPr>
          <p:cNvPr id="23" name="TextBox 22">
            <a:extLst>
              <a:ext uri="{FF2B5EF4-FFF2-40B4-BE49-F238E27FC236}">
                <a16:creationId xmlns:a16="http://schemas.microsoft.com/office/drawing/2014/main" id="{10E07220-C726-45CA-8F1F-67DFE2764B40}"/>
              </a:ext>
            </a:extLst>
          </p:cNvPr>
          <p:cNvSpPr txBox="1"/>
          <p:nvPr/>
        </p:nvSpPr>
        <p:spPr>
          <a:xfrm>
            <a:off x="1191777" y="3291523"/>
            <a:ext cx="10344728" cy="2831544"/>
          </a:xfrm>
          <a:prstGeom prst="rect">
            <a:avLst/>
          </a:prstGeom>
          <a:noFill/>
        </p:spPr>
        <p:txBody>
          <a:bodyPr wrap="square">
            <a:spAutoFit/>
          </a:bodyPr>
          <a:lstStyle/>
          <a:p>
            <a:pPr lvl="1"/>
            <a:endParaRPr lang="en-GB" sz="2000" dirty="0">
              <a:solidFill>
                <a:schemeClr val="bg1"/>
              </a:solidFill>
              <a:latin typeface="Times New Roman" panose="02020603050405020304" pitchFamily="18" charset="0"/>
              <a:cs typeface="Times New Roman" panose="02020603050405020304" pitchFamily="18" charset="0"/>
            </a:endParaRPr>
          </a:p>
          <a:p>
            <a:pPr lvl="1"/>
            <a:r>
              <a:rPr lang="en-GB" sz="2000" dirty="0">
                <a:solidFill>
                  <a:schemeClr val="bg1"/>
                </a:solidFill>
                <a:latin typeface="Times New Roman" panose="02020603050405020304" pitchFamily="18" charset="0"/>
                <a:cs typeface="Times New Roman" panose="02020603050405020304" pitchFamily="18" charset="0"/>
              </a:rPr>
              <a:t>During this section: </a:t>
            </a:r>
          </a:p>
          <a:p>
            <a:pPr lvl="1"/>
            <a:endParaRPr lang="en-GB" sz="2000" dirty="0">
              <a:solidFill>
                <a:schemeClr val="bg1"/>
              </a:solidFill>
              <a:latin typeface="Times New Roman" panose="02020603050405020304" pitchFamily="18" charset="0"/>
              <a:cs typeface="Times New Roman" panose="02020603050405020304" pitchFamily="18" charset="0"/>
            </a:endParaRPr>
          </a:p>
          <a:p>
            <a:pPr marL="800100" lvl="1"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Teachers will circulate the room.</a:t>
            </a:r>
          </a:p>
          <a:p>
            <a:pPr marL="800100" lvl="1"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Look at how the children are working through the problem.</a:t>
            </a:r>
          </a:p>
          <a:p>
            <a:pPr marL="800100" lvl="1"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Assess and listen to who may need more support and identify who needs more challenge.</a:t>
            </a:r>
          </a:p>
          <a:p>
            <a:pPr marL="800100" lvl="1"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Encourage children to use mathematical vocabulary.</a:t>
            </a:r>
          </a:p>
          <a:p>
            <a:pPr marL="800100" lvl="1" indent="-342900">
              <a:buFont typeface="Wingdings" panose="05000000000000000000" pitchFamily="2" charset="2"/>
              <a:buChar char="§"/>
            </a:pPr>
            <a:endParaRPr lang="en-GB" sz="2000" dirty="0">
              <a:solidFill>
                <a:schemeClr val="bg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GB" dirty="0"/>
          </a:p>
        </p:txBody>
      </p:sp>
      <p:pic>
        <p:nvPicPr>
          <p:cNvPr id="17" name="Picture 16"/>
          <p:cNvPicPr>
            <a:picLocks noChangeAspect="1"/>
          </p:cNvPicPr>
          <p:nvPr/>
        </p:nvPicPr>
        <p:blipFill>
          <a:blip r:embed="rId3"/>
          <a:stretch>
            <a:fillRect/>
          </a:stretch>
        </p:blipFill>
        <p:spPr>
          <a:xfrm>
            <a:off x="127490" y="124592"/>
            <a:ext cx="2128575" cy="1429640"/>
          </a:xfrm>
          <a:prstGeom prst="rect">
            <a:avLst/>
          </a:prstGeom>
        </p:spPr>
      </p:pic>
      <p:pic>
        <p:nvPicPr>
          <p:cNvPr id="2" name="Picture 1"/>
          <p:cNvPicPr>
            <a:picLocks noChangeAspect="1"/>
          </p:cNvPicPr>
          <p:nvPr/>
        </p:nvPicPr>
        <p:blipFill>
          <a:blip r:embed="rId4"/>
          <a:stretch>
            <a:fillRect/>
          </a:stretch>
        </p:blipFill>
        <p:spPr>
          <a:xfrm>
            <a:off x="4606954" y="1170322"/>
            <a:ext cx="3653126" cy="2523541"/>
          </a:xfrm>
          <a:prstGeom prst="rect">
            <a:avLst/>
          </a:prstGeom>
        </p:spPr>
      </p:pic>
    </p:spTree>
    <p:extLst>
      <p:ext uri="{BB962C8B-B14F-4D97-AF65-F5344CB8AC3E}">
        <p14:creationId xmlns:p14="http://schemas.microsoft.com/office/powerpoint/2010/main" val="1976746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89402" y="1077999"/>
            <a:ext cx="5789447" cy="4018705"/>
          </a:xfrm>
          <a:prstGeom prst="rect">
            <a:avLst/>
          </a:prstGeom>
        </p:spPr>
      </p:pic>
      <p:sp>
        <p:nvSpPr>
          <p:cNvPr id="3" name="Rectangle 2"/>
          <p:cNvSpPr/>
          <p:nvPr/>
        </p:nvSpPr>
        <p:spPr>
          <a:xfrm>
            <a:off x="7360285" y="1326090"/>
            <a:ext cx="4216400" cy="4401205"/>
          </a:xfrm>
          <a:prstGeom prst="rect">
            <a:avLst/>
          </a:prstGeom>
        </p:spPr>
        <p:txBody>
          <a:bodyPr wrap="square">
            <a:spAutoFit/>
          </a:bodyPr>
          <a:lstStyle/>
          <a:p>
            <a:pPr marL="171450" lvl="0" indent="-171450" defTabSz="914400">
              <a:buFont typeface="Wingdings" panose="05000000000000000000" pitchFamily="2" charset="2"/>
              <a:buChar char="§"/>
            </a:pPr>
            <a:r>
              <a:rPr lang="en-GB" sz="2000" dirty="0">
                <a:solidFill>
                  <a:prstClr val="black"/>
                </a:solidFill>
                <a:latin typeface="Times New Roman" panose="02020603050405020304" pitchFamily="18" charset="0"/>
                <a:cs typeface="Times New Roman" panose="02020603050405020304" pitchFamily="18" charset="0"/>
              </a:rPr>
              <a:t>Teachers work through the slides modelling the strategy</a:t>
            </a:r>
          </a:p>
          <a:p>
            <a:pPr marL="171450" lvl="0" indent="-171450" defTabSz="914400">
              <a:buFont typeface="Wingdings" panose="05000000000000000000" pitchFamily="2" charset="2"/>
              <a:buChar char="§"/>
            </a:pPr>
            <a:endParaRPr lang="en-GB" sz="2000" dirty="0">
              <a:solidFill>
                <a:prstClr val="black"/>
              </a:solidFill>
              <a:latin typeface="Times New Roman" panose="02020603050405020304" pitchFamily="18" charset="0"/>
              <a:cs typeface="Times New Roman" panose="02020603050405020304" pitchFamily="18" charset="0"/>
            </a:endParaRPr>
          </a:p>
          <a:p>
            <a:pPr marL="171450" lvl="0" indent="-171450" defTabSz="914400">
              <a:buFont typeface="Wingdings" panose="05000000000000000000" pitchFamily="2" charset="2"/>
              <a:buChar char="§"/>
            </a:pPr>
            <a:r>
              <a:rPr lang="en-GB" sz="2000" dirty="0">
                <a:solidFill>
                  <a:prstClr val="black"/>
                </a:solidFill>
                <a:latin typeface="Times New Roman" panose="02020603050405020304" pitchFamily="18" charset="0"/>
                <a:cs typeface="Times New Roman" panose="02020603050405020304" pitchFamily="18" charset="0"/>
              </a:rPr>
              <a:t>This first slide shows the use of the standard method without resources, next slide shows the relationship between the resources and the abstract procedure </a:t>
            </a:r>
          </a:p>
          <a:p>
            <a:pPr marL="171450" lvl="0" indent="-171450" defTabSz="914400">
              <a:buFont typeface="Wingdings" panose="05000000000000000000" pitchFamily="2" charset="2"/>
              <a:buChar char="§"/>
            </a:pPr>
            <a:endParaRPr lang="en-GB" sz="2000" dirty="0">
              <a:solidFill>
                <a:prstClr val="black"/>
              </a:solidFill>
              <a:latin typeface="Times New Roman" panose="02020603050405020304" pitchFamily="18" charset="0"/>
              <a:cs typeface="Times New Roman" panose="02020603050405020304" pitchFamily="18" charset="0"/>
            </a:endParaRPr>
          </a:p>
          <a:p>
            <a:pPr marL="171450" lvl="0" indent="-171450" defTabSz="914400">
              <a:buFont typeface="Wingdings" panose="05000000000000000000" pitchFamily="2" charset="2"/>
              <a:buChar char="§"/>
            </a:pPr>
            <a:r>
              <a:rPr lang="en-GB" sz="2000" dirty="0">
                <a:solidFill>
                  <a:prstClr val="black"/>
                </a:solidFill>
                <a:latin typeface="Times New Roman" panose="02020603050405020304" pitchFamily="18" charset="0"/>
                <a:cs typeface="Times New Roman" panose="02020603050405020304" pitchFamily="18" charset="0"/>
              </a:rPr>
              <a:t>Teachers use the paper flip chart so it can be displayed on the working wall for children to reference. </a:t>
            </a:r>
          </a:p>
          <a:p>
            <a:pPr marL="171450" lvl="0" indent="-171450" defTabSz="914400">
              <a:buFont typeface="Wingdings" panose="05000000000000000000" pitchFamily="2" charset="2"/>
              <a:buChar char="§"/>
            </a:pPr>
            <a:endParaRPr lang="en-GB" sz="2000" dirty="0">
              <a:solidFill>
                <a:prstClr val="black"/>
              </a:solidFill>
              <a:latin typeface="Times New Roman" panose="02020603050405020304" pitchFamily="18" charset="0"/>
              <a:cs typeface="Times New Roman" panose="02020603050405020304" pitchFamily="18" charset="0"/>
            </a:endParaRPr>
          </a:p>
          <a:p>
            <a:pPr lvl="0" defTabSz="914400"/>
            <a:endParaRPr lang="en-GB" sz="1200" dirty="0">
              <a:solidFill>
                <a:prstClr val="black"/>
              </a:solidFill>
              <a:latin typeface="Calibri" panose="020F0502020204030204"/>
            </a:endParaRPr>
          </a:p>
        </p:txBody>
      </p:sp>
    </p:spTree>
    <p:extLst>
      <p:ext uri="{BB962C8B-B14F-4D97-AF65-F5344CB8AC3E}">
        <p14:creationId xmlns:p14="http://schemas.microsoft.com/office/powerpoint/2010/main" val="35691577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66505" y="962556"/>
            <a:ext cx="6785575" cy="4761939"/>
          </a:xfrm>
          <a:prstGeom prst="rect">
            <a:avLst/>
          </a:prstGeom>
        </p:spPr>
      </p:pic>
      <p:sp>
        <p:nvSpPr>
          <p:cNvPr id="7" name="Rectangle 6"/>
          <p:cNvSpPr/>
          <p:nvPr/>
        </p:nvSpPr>
        <p:spPr>
          <a:xfrm>
            <a:off x="7892539" y="1733640"/>
            <a:ext cx="3882072" cy="3477875"/>
          </a:xfrm>
          <a:prstGeom prst="rect">
            <a:avLst/>
          </a:prstGeom>
        </p:spPr>
        <p:txBody>
          <a:bodyPr wrap="square">
            <a:spAutoFit/>
          </a:bodyPr>
          <a:lstStyle/>
          <a:p>
            <a:pPr marL="342900"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Resources and pictorials are modelled alongside the abstract strategy.</a:t>
            </a:r>
          </a:p>
          <a:p>
            <a:pPr marL="342900" indent="-342900">
              <a:buFont typeface="Wingdings" panose="05000000000000000000" pitchFamily="2" charset="2"/>
              <a:buChar char="§"/>
            </a:pPr>
            <a:endParaRPr lang="en-GB" sz="2000" dirty="0">
              <a:solidFill>
                <a:schemeClr val="bg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Children should have access to resources during this period so they can follow along. </a:t>
            </a:r>
          </a:p>
          <a:p>
            <a:pPr marL="342900" indent="-342900">
              <a:buFont typeface="Wingdings" panose="05000000000000000000" pitchFamily="2" charset="2"/>
              <a:buChar char="§"/>
            </a:pPr>
            <a:endParaRPr lang="en-GB" sz="2000" dirty="0">
              <a:solidFill>
                <a:schemeClr val="bg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Teachers articulate their thought process out loud as they work through the strategy. </a:t>
            </a:r>
          </a:p>
        </p:txBody>
      </p:sp>
    </p:spTree>
    <p:extLst>
      <p:ext uri="{BB962C8B-B14F-4D97-AF65-F5344CB8AC3E}">
        <p14:creationId xmlns:p14="http://schemas.microsoft.com/office/powerpoint/2010/main" val="5909007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00481" y="971768"/>
            <a:ext cx="5171440" cy="3520149"/>
          </a:xfrm>
          <a:prstGeom prst="rect">
            <a:avLst/>
          </a:prstGeom>
        </p:spPr>
      </p:pic>
      <p:pic>
        <p:nvPicPr>
          <p:cNvPr id="3" name="Picture 2"/>
          <p:cNvPicPr>
            <a:picLocks noChangeAspect="1"/>
          </p:cNvPicPr>
          <p:nvPr/>
        </p:nvPicPr>
        <p:blipFill>
          <a:blip r:embed="rId3"/>
          <a:stretch>
            <a:fillRect/>
          </a:stretch>
        </p:blipFill>
        <p:spPr>
          <a:xfrm>
            <a:off x="6595451" y="971769"/>
            <a:ext cx="5053692" cy="3438306"/>
          </a:xfrm>
          <a:prstGeom prst="rect">
            <a:avLst/>
          </a:prstGeom>
        </p:spPr>
      </p:pic>
      <p:sp>
        <p:nvSpPr>
          <p:cNvPr id="4" name="Rectangle 3"/>
          <p:cNvSpPr/>
          <p:nvPr/>
        </p:nvSpPr>
        <p:spPr>
          <a:xfrm>
            <a:off x="1314451" y="4795778"/>
            <a:ext cx="10759440" cy="1107996"/>
          </a:xfrm>
          <a:prstGeom prst="rect">
            <a:avLst/>
          </a:prstGeom>
        </p:spPr>
        <p:txBody>
          <a:bodyPr wrap="square">
            <a:spAutoFit/>
          </a:bodyPr>
          <a:lstStyle/>
          <a:p>
            <a:pPr marL="285750" indent="-285750">
              <a:buFont typeface="Wingdings" panose="05000000000000000000" pitchFamily="2" charset="2"/>
              <a:buChar char="§"/>
            </a:pPr>
            <a:r>
              <a:rPr lang="en-US" sz="2400" dirty="0">
                <a:solidFill>
                  <a:schemeClr val="bg1"/>
                </a:solidFill>
                <a:latin typeface="Times New Roman" panose="02020603050405020304" pitchFamily="18" charset="0"/>
                <a:cs typeface="Times New Roman" panose="02020603050405020304" pitchFamily="18" charset="0"/>
              </a:rPr>
              <a:t>This is a key assessment point to see if children are ready to access independent work</a:t>
            </a:r>
            <a:r>
              <a:rPr lang="en-US" dirty="0">
                <a:solidFill>
                  <a:schemeClr val="bg1"/>
                </a:solidFill>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5526244" y="216154"/>
            <a:ext cx="1891352" cy="646331"/>
          </a:xfrm>
          <a:prstGeom prst="rect">
            <a:avLst/>
          </a:prstGeom>
        </p:spPr>
        <p:txBody>
          <a:bodyPr wrap="none">
            <a:spAutoFit/>
          </a:bodyPr>
          <a:lstStyle/>
          <a:p>
            <a:r>
              <a:rPr lang="en-US" sz="3600" dirty="0">
                <a:solidFill>
                  <a:srgbClr val="00B050"/>
                </a:solidFill>
                <a:latin typeface="Times New Roman" panose="02020603050405020304" pitchFamily="18" charset="0"/>
                <a:cs typeface="Times New Roman" panose="02020603050405020304" pitchFamily="18" charset="0"/>
              </a:rPr>
              <a:t>Our Turn</a:t>
            </a:r>
            <a:endParaRPr lang="en-GB" sz="3600" dirty="0"/>
          </a:p>
        </p:txBody>
      </p:sp>
    </p:spTree>
    <p:extLst>
      <p:ext uri="{BB962C8B-B14F-4D97-AF65-F5344CB8AC3E}">
        <p14:creationId xmlns:p14="http://schemas.microsoft.com/office/powerpoint/2010/main" val="38925973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1">
            <a:extLst>
              <a:ext uri="{FF2B5EF4-FFF2-40B4-BE49-F238E27FC236}">
                <a16:creationId xmlns:a16="http://schemas.microsoft.com/office/drawing/2014/main" id="{57BCD3E5-F6FC-4993-A2DA-7AFE14650A0E}"/>
              </a:ext>
            </a:extLst>
          </p:cNvPr>
          <p:cNvSpPr txBox="1">
            <a:spLocks/>
          </p:cNvSpPr>
          <p:nvPr/>
        </p:nvSpPr>
        <p:spPr>
          <a:xfrm>
            <a:off x="6913083" y="951172"/>
            <a:ext cx="4664154" cy="486045"/>
          </a:xfrm>
          <a:prstGeom prst="rect">
            <a:avLst/>
          </a:prstGeom>
        </p:spPr>
        <p:txBody>
          <a:bodyPr vert="horz" wrap="square" lIns="0" tIns="0" rIns="0" bIns="0" rtlCol="0" anchor="t" anchorCtr="0">
            <a:normAutofit/>
          </a:bodyPr>
          <a:lstStyle>
            <a:lvl1pPr algn="l" defTabSz="914400" rtl="0" eaLnBrk="1" latinLnBrk="0" hangingPunct="1">
              <a:lnSpc>
                <a:spcPct val="100000"/>
              </a:lnSpc>
              <a:spcBef>
                <a:spcPct val="0"/>
              </a:spcBef>
              <a:buNone/>
              <a:defRPr lang="en-US" sz="4800" kern="1200" dirty="0">
                <a:solidFill>
                  <a:schemeClr val="tx1"/>
                </a:solidFill>
                <a:latin typeface="+mj-lt"/>
                <a:ea typeface="+mj-ea"/>
                <a:cs typeface="+mj-cs"/>
              </a:defRPr>
            </a:lvl1pPr>
          </a:lstStyle>
          <a:p>
            <a:endParaRPr lang="en-US" sz="2000" dirty="0"/>
          </a:p>
        </p:txBody>
      </p:sp>
      <p:sp>
        <p:nvSpPr>
          <p:cNvPr id="20" name="Title 11">
            <a:extLst>
              <a:ext uri="{FF2B5EF4-FFF2-40B4-BE49-F238E27FC236}">
                <a16:creationId xmlns:a16="http://schemas.microsoft.com/office/drawing/2014/main" id="{79B3C647-71E2-45BA-AA35-F6FBE070EB1F}"/>
              </a:ext>
            </a:extLst>
          </p:cNvPr>
          <p:cNvSpPr txBox="1">
            <a:spLocks/>
          </p:cNvSpPr>
          <p:nvPr/>
        </p:nvSpPr>
        <p:spPr>
          <a:xfrm>
            <a:off x="1127373" y="4724058"/>
            <a:ext cx="3947747" cy="1714493"/>
          </a:xfrm>
          <a:prstGeom prst="rect">
            <a:avLst/>
          </a:prstGeom>
        </p:spPr>
        <p:txBody>
          <a:bodyPr vert="horz" wrap="square" lIns="0" tIns="0" rIns="0" bIns="0" rtlCol="0" anchor="t" anchorCtr="0">
            <a:normAutofit/>
          </a:bodyPr>
          <a:lstStyle>
            <a:lvl1pPr algn="l" defTabSz="914400" rtl="0" eaLnBrk="1" latinLnBrk="0" hangingPunct="1">
              <a:lnSpc>
                <a:spcPct val="100000"/>
              </a:lnSpc>
              <a:spcBef>
                <a:spcPct val="0"/>
              </a:spcBef>
              <a:buNone/>
              <a:defRPr lang="en-US" sz="4800" kern="1200" dirty="0">
                <a:solidFill>
                  <a:schemeClr val="tx1"/>
                </a:solidFill>
                <a:latin typeface="+mj-lt"/>
                <a:ea typeface="+mj-ea"/>
                <a:cs typeface="+mj-cs"/>
              </a:defRPr>
            </a:lvl1pPr>
          </a:lstStyle>
          <a:p>
            <a:pPr marL="342900" indent="-342900">
              <a:buFont typeface="Arial" panose="020B0604020202020204" pitchFamily="34" charset="0"/>
              <a:buChar char="•"/>
            </a:pPr>
            <a:endParaRPr lang="en-GB" sz="2000" dirty="0"/>
          </a:p>
        </p:txBody>
      </p:sp>
      <p:sp>
        <p:nvSpPr>
          <p:cNvPr id="23" name="Title 11">
            <a:extLst>
              <a:ext uri="{FF2B5EF4-FFF2-40B4-BE49-F238E27FC236}">
                <a16:creationId xmlns:a16="http://schemas.microsoft.com/office/drawing/2014/main" id="{BDE30CAA-9021-41ED-A75F-C735301DF1CE}"/>
              </a:ext>
            </a:extLst>
          </p:cNvPr>
          <p:cNvSpPr txBox="1">
            <a:spLocks/>
          </p:cNvSpPr>
          <p:nvPr/>
        </p:nvSpPr>
        <p:spPr>
          <a:xfrm>
            <a:off x="6855514" y="4569370"/>
            <a:ext cx="3947747" cy="1714493"/>
          </a:xfrm>
          <a:prstGeom prst="rect">
            <a:avLst/>
          </a:prstGeom>
        </p:spPr>
        <p:txBody>
          <a:bodyPr vert="horz" wrap="square" lIns="0" tIns="0" rIns="0" bIns="0" rtlCol="0" anchor="t" anchorCtr="0">
            <a:normAutofit/>
          </a:bodyPr>
          <a:lstStyle>
            <a:lvl1pPr algn="l" defTabSz="914400" rtl="0" eaLnBrk="1" latinLnBrk="0" hangingPunct="1">
              <a:lnSpc>
                <a:spcPct val="100000"/>
              </a:lnSpc>
              <a:spcBef>
                <a:spcPct val="0"/>
              </a:spcBef>
              <a:buNone/>
              <a:defRPr lang="en-US" sz="4800" kern="1200" dirty="0">
                <a:solidFill>
                  <a:schemeClr val="tx1"/>
                </a:solidFill>
                <a:latin typeface="+mj-lt"/>
                <a:ea typeface="+mj-ea"/>
                <a:cs typeface="+mj-cs"/>
              </a:defRPr>
            </a:lvl1pPr>
          </a:lstStyle>
          <a:p>
            <a:pPr marL="342900" indent="-342900">
              <a:buFont typeface="Arial" panose="020B0604020202020204" pitchFamily="34" charset="0"/>
              <a:buChar char="•"/>
            </a:pPr>
            <a:endParaRPr lang="en-GB" sz="2000" dirty="0"/>
          </a:p>
        </p:txBody>
      </p:sp>
      <p:pic>
        <p:nvPicPr>
          <p:cNvPr id="18" name="Picture 17"/>
          <p:cNvPicPr>
            <a:picLocks noChangeAspect="1"/>
          </p:cNvPicPr>
          <p:nvPr/>
        </p:nvPicPr>
        <p:blipFill>
          <a:blip r:embed="rId3"/>
          <a:stretch>
            <a:fillRect/>
          </a:stretch>
        </p:blipFill>
        <p:spPr>
          <a:xfrm>
            <a:off x="783083" y="1762337"/>
            <a:ext cx="4785292" cy="3590801"/>
          </a:xfrm>
          <a:prstGeom prst="rect">
            <a:avLst/>
          </a:prstGeom>
        </p:spPr>
      </p:pic>
      <p:sp>
        <p:nvSpPr>
          <p:cNvPr id="2" name="Rectangle 1"/>
          <p:cNvSpPr/>
          <p:nvPr/>
        </p:nvSpPr>
        <p:spPr>
          <a:xfrm>
            <a:off x="5669280" y="1551563"/>
            <a:ext cx="6096000" cy="3754874"/>
          </a:xfrm>
          <a:prstGeom prst="rect">
            <a:avLst/>
          </a:prstGeom>
        </p:spPr>
        <p:txBody>
          <a:bodyPr>
            <a:spAutoFit/>
          </a:bodyPr>
          <a:lstStyle/>
          <a:p>
            <a:pPr marL="285750" indent="-28575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Children independently work through the questions outlined on the slides.</a:t>
            </a:r>
          </a:p>
          <a:p>
            <a:pPr marL="285750" indent="-285750">
              <a:buFont typeface="Wingdings" panose="05000000000000000000" pitchFamily="2" charset="2"/>
              <a:buChar char="§"/>
            </a:pPr>
            <a:endParaRPr lang="en-GB" sz="2000" dirty="0">
              <a:solidFill>
                <a:schemeClr val="bg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These fluency questions are designed to check that the children can demonstrate knowledge of skills the teacher has modelled.</a:t>
            </a:r>
          </a:p>
          <a:p>
            <a:pPr lvl="0"/>
            <a:endParaRPr lang="en-GB" sz="2000" dirty="0">
              <a:solidFill>
                <a:schemeClr val="bg1"/>
              </a:solidFill>
              <a:latin typeface="Times New Roman" panose="02020603050405020304" pitchFamily="18" charset="0"/>
              <a:cs typeface="Times New Roman" panose="02020603050405020304" pitchFamily="18" charset="0"/>
            </a:endParaRPr>
          </a:p>
          <a:p>
            <a:pPr marL="285750" lvl="0" indent="-28575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Marking in the moment is used during this period to identify if additional modelling is required for a focus group or to identify those who can move on to the reasoning and problem solving questions. </a:t>
            </a:r>
          </a:p>
          <a:p>
            <a:pPr marL="285750" indent="-285750">
              <a:buFont typeface="Wingdings" panose="05000000000000000000" pitchFamily="2" charset="2"/>
              <a:buChar char="§"/>
            </a:pPr>
            <a:endParaRPr lang="en-GB"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9312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8570" y="300429"/>
            <a:ext cx="8911687" cy="1280890"/>
          </a:xfrm>
        </p:spPr>
        <p:txBody>
          <a:bodyPr>
            <a:normAutofit/>
          </a:bodyPr>
          <a:lstStyle/>
          <a:p>
            <a:r>
              <a:rPr lang="en-GB" sz="2800" dirty="0">
                <a:solidFill>
                  <a:srgbClr val="00B050"/>
                </a:solidFill>
                <a:latin typeface="Times New Roman" panose="02020603050405020304" pitchFamily="18" charset="0"/>
                <a:cs typeface="Times New Roman" panose="02020603050405020304" pitchFamily="18" charset="0"/>
              </a:rPr>
              <a:t>Worksheet – Varied fluency practice </a:t>
            </a:r>
          </a:p>
        </p:txBody>
      </p:sp>
      <p:pic>
        <p:nvPicPr>
          <p:cNvPr id="5" name="Picture 4"/>
          <p:cNvPicPr>
            <a:picLocks noChangeAspect="1"/>
          </p:cNvPicPr>
          <p:nvPr/>
        </p:nvPicPr>
        <p:blipFill>
          <a:blip r:embed="rId3"/>
          <a:stretch>
            <a:fillRect/>
          </a:stretch>
        </p:blipFill>
        <p:spPr>
          <a:xfrm>
            <a:off x="2095413" y="1145549"/>
            <a:ext cx="8086597" cy="5331822"/>
          </a:xfrm>
          <a:prstGeom prst="rect">
            <a:avLst/>
          </a:prstGeom>
        </p:spPr>
      </p:pic>
      <p:cxnSp>
        <p:nvCxnSpPr>
          <p:cNvPr id="8" name="Straight Arrow Connector 7"/>
          <p:cNvCxnSpPr/>
          <p:nvPr/>
        </p:nvCxnSpPr>
        <p:spPr>
          <a:xfrm flipH="1" flipV="1">
            <a:off x="10370571" y="1874484"/>
            <a:ext cx="1020966" cy="13062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182010" y="2017088"/>
            <a:ext cx="1819490" cy="1077218"/>
          </a:xfrm>
          <a:prstGeom prst="rect">
            <a:avLst/>
          </a:prstGeom>
          <a:noFill/>
        </p:spPr>
        <p:txBody>
          <a:bodyPr wrap="square" rtlCol="0">
            <a:spAutoFit/>
          </a:bodyPr>
          <a:lstStyle/>
          <a:p>
            <a:r>
              <a:rPr lang="en-GB" sz="1600" dirty="0" err="1">
                <a:solidFill>
                  <a:schemeClr val="bg1"/>
                </a:solidFill>
                <a:latin typeface="Comic Sans MS" panose="030F0702030302020204" pitchFamily="66" charset="0"/>
              </a:rPr>
              <a:t>Uni</a:t>
            </a:r>
            <a:r>
              <a:rPr lang="en-GB" sz="1600" dirty="0">
                <a:solidFill>
                  <a:schemeClr val="bg1"/>
                </a:solidFill>
                <a:latin typeface="Comic Sans MS" panose="030F0702030302020204" pitchFamily="66" charset="0"/>
              </a:rPr>
              <a:t> link cubes indicate where resources can be utilised </a:t>
            </a:r>
          </a:p>
        </p:txBody>
      </p:sp>
    </p:spTree>
    <p:extLst>
      <p:ext uri="{BB962C8B-B14F-4D97-AF65-F5344CB8AC3E}">
        <p14:creationId xmlns:p14="http://schemas.microsoft.com/office/powerpoint/2010/main" val="8247007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76081" y="848448"/>
            <a:ext cx="5984559" cy="4488420"/>
          </a:xfrm>
          <a:prstGeom prst="rect">
            <a:avLst/>
          </a:prstGeom>
        </p:spPr>
      </p:pic>
      <p:sp>
        <p:nvSpPr>
          <p:cNvPr id="5" name="Rectangle 4"/>
          <p:cNvSpPr/>
          <p:nvPr/>
        </p:nvSpPr>
        <p:spPr>
          <a:xfrm>
            <a:off x="7859222" y="1353720"/>
            <a:ext cx="2997200" cy="3477875"/>
          </a:xfrm>
          <a:prstGeom prst="rect">
            <a:avLst/>
          </a:prstGeom>
        </p:spPr>
        <p:txBody>
          <a:bodyPr wrap="square">
            <a:spAutoFit/>
          </a:bodyPr>
          <a:lstStyle/>
          <a:p>
            <a:pPr marL="342900"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Additional modelling for the whole class or specific groups so they can  access the reasoning and problem solving questions. </a:t>
            </a:r>
          </a:p>
          <a:p>
            <a:pPr marL="342900" indent="-342900">
              <a:buFont typeface="Wingdings" panose="05000000000000000000" pitchFamily="2" charset="2"/>
              <a:buChar char="§"/>
            </a:pPr>
            <a:endParaRPr lang="en-GB" sz="2000" dirty="0">
              <a:solidFill>
                <a:schemeClr val="bg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Teachers work through the modelling before setting children off again.</a:t>
            </a:r>
          </a:p>
        </p:txBody>
      </p:sp>
    </p:spTree>
    <p:extLst>
      <p:ext uri="{BB962C8B-B14F-4D97-AF65-F5344CB8AC3E}">
        <p14:creationId xmlns:p14="http://schemas.microsoft.com/office/powerpoint/2010/main" val="3622934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461912" y="269661"/>
            <a:ext cx="3573128" cy="3008951"/>
          </a:xfrm>
          <a:prstGeom prst="rect">
            <a:avLst/>
          </a:prstGeom>
        </p:spPr>
      </p:pic>
      <p:sp>
        <p:nvSpPr>
          <p:cNvPr id="6" name="Rectangle 5"/>
          <p:cNvSpPr/>
          <p:nvPr/>
        </p:nvSpPr>
        <p:spPr>
          <a:xfrm>
            <a:off x="7131209" y="1668506"/>
            <a:ext cx="4044632" cy="3477875"/>
          </a:xfrm>
          <a:prstGeom prst="rect">
            <a:avLst/>
          </a:prstGeom>
        </p:spPr>
        <p:txBody>
          <a:bodyPr wrap="square">
            <a:spAutoFit/>
          </a:bodyPr>
          <a:lstStyle/>
          <a:p>
            <a:pPr marL="285750" indent="-28575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Children complete the rest of work sheet (reasoning and problem solving).</a:t>
            </a:r>
          </a:p>
          <a:p>
            <a:pPr marL="285750" indent="-285750">
              <a:buFont typeface="Wingdings" panose="05000000000000000000" pitchFamily="2" charset="2"/>
              <a:buChar char="§"/>
            </a:pPr>
            <a:endParaRPr lang="en-GB" sz="2000" dirty="0">
              <a:solidFill>
                <a:schemeClr val="bg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Supplement these tasks with other resources if necessary.</a:t>
            </a:r>
          </a:p>
          <a:p>
            <a:pPr marL="285750" indent="-285750">
              <a:buFont typeface="Wingdings" panose="05000000000000000000" pitchFamily="2" charset="2"/>
              <a:buChar char="§"/>
            </a:pPr>
            <a:endParaRPr lang="en-GB" sz="2000" dirty="0">
              <a:solidFill>
                <a:schemeClr val="bg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Children are moved onto reasoning and problem solving when they are ready.</a:t>
            </a:r>
          </a:p>
          <a:p>
            <a:pPr marL="285750" indent="-285750">
              <a:buFont typeface="Wingdings" panose="05000000000000000000" pitchFamily="2" charset="2"/>
              <a:buChar char="§"/>
            </a:pPr>
            <a:endParaRPr lang="en-GB" sz="20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1872413" y="3407444"/>
            <a:ext cx="4599507" cy="3040785"/>
          </a:xfrm>
          <a:prstGeom prst="rect">
            <a:avLst/>
          </a:prstGeom>
        </p:spPr>
      </p:pic>
    </p:spTree>
    <p:extLst>
      <p:ext uri="{BB962C8B-B14F-4D97-AF65-F5344CB8AC3E}">
        <p14:creationId xmlns:p14="http://schemas.microsoft.com/office/powerpoint/2010/main" val="21353333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3"/>
          <a:stretch>
            <a:fillRect/>
          </a:stretch>
        </p:blipFill>
        <p:spPr>
          <a:xfrm>
            <a:off x="5849561" y="1206418"/>
            <a:ext cx="5984525" cy="1441616"/>
          </a:xfrm>
          <a:prstGeom prst="rect">
            <a:avLst/>
          </a:prstGeom>
        </p:spPr>
      </p:pic>
      <p:pic>
        <p:nvPicPr>
          <p:cNvPr id="5" name="Picture 4"/>
          <p:cNvPicPr>
            <a:picLocks noChangeAspect="1"/>
          </p:cNvPicPr>
          <p:nvPr/>
        </p:nvPicPr>
        <p:blipFill>
          <a:blip r:embed="rId4"/>
          <a:stretch>
            <a:fillRect/>
          </a:stretch>
        </p:blipFill>
        <p:spPr>
          <a:xfrm>
            <a:off x="527195" y="1927226"/>
            <a:ext cx="5009524" cy="3695238"/>
          </a:xfrm>
          <a:prstGeom prst="rect">
            <a:avLst/>
          </a:prstGeom>
        </p:spPr>
      </p:pic>
      <p:pic>
        <p:nvPicPr>
          <p:cNvPr id="7" name="Picture 6"/>
          <p:cNvPicPr>
            <a:picLocks noChangeAspect="1"/>
          </p:cNvPicPr>
          <p:nvPr/>
        </p:nvPicPr>
        <p:blipFill>
          <a:blip r:embed="rId5"/>
          <a:stretch>
            <a:fillRect/>
          </a:stretch>
        </p:blipFill>
        <p:spPr>
          <a:xfrm>
            <a:off x="6312037" y="3400926"/>
            <a:ext cx="2330349" cy="3227123"/>
          </a:xfrm>
          <a:prstGeom prst="rect">
            <a:avLst/>
          </a:prstGeom>
        </p:spPr>
      </p:pic>
      <p:pic>
        <p:nvPicPr>
          <p:cNvPr id="8" name="Picture 7"/>
          <p:cNvPicPr>
            <a:picLocks noChangeAspect="1"/>
          </p:cNvPicPr>
          <p:nvPr/>
        </p:nvPicPr>
        <p:blipFill>
          <a:blip r:embed="rId6"/>
          <a:stretch>
            <a:fillRect/>
          </a:stretch>
        </p:blipFill>
        <p:spPr>
          <a:xfrm>
            <a:off x="9285292" y="3400926"/>
            <a:ext cx="1972525" cy="3457074"/>
          </a:xfrm>
          <a:prstGeom prst="rect">
            <a:avLst/>
          </a:prstGeom>
        </p:spPr>
      </p:pic>
      <p:sp>
        <p:nvSpPr>
          <p:cNvPr id="10" name="TextBox 9"/>
          <p:cNvSpPr txBox="1"/>
          <p:nvPr/>
        </p:nvSpPr>
        <p:spPr>
          <a:xfrm>
            <a:off x="845451" y="1338581"/>
            <a:ext cx="4373011" cy="369332"/>
          </a:xfrm>
          <a:prstGeom prst="rect">
            <a:avLst/>
          </a:prstGeom>
          <a:noFill/>
        </p:spPr>
        <p:txBody>
          <a:bodyPr wrap="square" rtlCol="0">
            <a:spAutoFit/>
          </a:bodyPr>
          <a:lstStyle/>
          <a:p>
            <a:r>
              <a:rPr lang="en-GB" dirty="0">
                <a:solidFill>
                  <a:srgbClr val="00B050"/>
                </a:solidFill>
              </a:rPr>
              <a:t>White Rose – Schemes of Learning </a:t>
            </a:r>
          </a:p>
        </p:txBody>
      </p:sp>
      <p:sp>
        <p:nvSpPr>
          <p:cNvPr id="11" name="TextBox 10"/>
          <p:cNvSpPr txBox="1"/>
          <p:nvPr/>
        </p:nvSpPr>
        <p:spPr>
          <a:xfrm>
            <a:off x="7070827" y="2839814"/>
            <a:ext cx="4186990" cy="369332"/>
          </a:xfrm>
          <a:prstGeom prst="rect">
            <a:avLst/>
          </a:prstGeom>
          <a:noFill/>
        </p:spPr>
        <p:txBody>
          <a:bodyPr wrap="square" rtlCol="0">
            <a:spAutoFit/>
          </a:bodyPr>
          <a:lstStyle/>
          <a:p>
            <a:r>
              <a:rPr lang="en-GB" dirty="0">
                <a:solidFill>
                  <a:srgbClr val="00B050"/>
                </a:solidFill>
              </a:rPr>
              <a:t>TWINKLE – Diving into Mastery</a:t>
            </a:r>
          </a:p>
        </p:txBody>
      </p:sp>
      <p:sp>
        <p:nvSpPr>
          <p:cNvPr id="12" name="TextBox 11"/>
          <p:cNvSpPr txBox="1"/>
          <p:nvPr/>
        </p:nvSpPr>
        <p:spPr>
          <a:xfrm>
            <a:off x="6908748" y="741196"/>
            <a:ext cx="4186990" cy="369332"/>
          </a:xfrm>
          <a:prstGeom prst="rect">
            <a:avLst/>
          </a:prstGeom>
          <a:noFill/>
        </p:spPr>
        <p:txBody>
          <a:bodyPr wrap="square" rtlCol="0">
            <a:spAutoFit/>
          </a:bodyPr>
          <a:lstStyle/>
          <a:p>
            <a:r>
              <a:rPr lang="en-GB" dirty="0">
                <a:solidFill>
                  <a:srgbClr val="00B050"/>
                </a:solidFill>
              </a:rPr>
              <a:t>NCETM – Teaching For Mastery</a:t>
            </a:r>
          </a:p>
        </p:txBody>
      </p:sp>
      <p:sp>
        <p:nvSpPr>
          <p:cNvPr id="2" name="Rectangle 1"/>
          <p:cNvSpPr/>
          <p:nvPr/>
        </p:nvSpPr>
        <p:spPr>
          <a:xfrm>
            <a:off x="845450" y="81098"/>
            <a:ext cx="11346549" cy="1015663"/>
          </a:xfrm>
          <a:prstGeom prst="rect">
            <a:avLst/>
          </a:prstGeom>
        </p:spPr>
        <p:txBody>
          <a:bodyPr wrap="square">
            <a:spAutoFit/>
          </a:bodyPr>
          <a:lstStyle/>
          <a:p>
            <a:r>
              <a:rPr lang="en-GB" sz="2000" dirty="0">
                <a:solidFill>
                  <a:schemeClr val="bg1"/>
                </a:solidFill>
                <a:latin typeface="Times New Roman" panose="02020603050405020304" pitchFamily="18" charset="0"/>
                <a:cs typeface="Times New Roman" panose="02020603050405020304" pitchFamily="18" charset="0"/>
              </a:rPr>
              <a:t>Examples of other resources that are used in lessons. </a:t>
            </a:r>
          </a:p>
          <a:p>
            <a:r>
              <a:rPr lang="en-GB" sz="2000" dirty="0">
                <a:solidFill>
                  <a:schemeClr val="bg1"/>
                </a:solidFill>
                <a:latin typeface="Times New Roman" panose="02020603050405020304" pitchFamily="18" charset="0"/>
                <a:cs typeface="Times New Roman" panose="02020603050405020304" pitchFamily="18" charset="0"/>
              </a:rPr>
              <a:t>These could be used to add additional fluency, stretch more able children and to provide opportunities to use and apply skills.</a:t>
            </a:r>
          </a:p>
        </p:txBody>
      </p:sp>
    </p:spTree>
    <p:extLst>
      <p:ext uri="{BB962C8B-B14F-4D97-AF65-F5344CB8AC3E}">
        <p14:creationId xmlns:p14="http://schemas.microsoft.com/office/powerpoint/2010/main" val="584894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91029" y="2008838"/>
            <a:ext cx="6610260" cy="2606863"/>
          </a:xfrm>
          <a:prstGeom prst="rect">
            <a:avLst/>
          </a:prstGeom>
        </p:spPr>
      </p:pic>
      <p:sp>
        <p:nvSpPr>
          <p:cNvPr id="3" name="Rectangle 2"/>
          <p:cNvSpPr/>
          <p:nvPr/>
        </p:nvSpPr>
        <p:spPr>
          <a:xfrm>
            <a:off x="4900038" y="236974"/>
            <a:ext cx="3166251" cy="923330"/>
          </a:xfrm>
          <a:prstGeom prst="rect">
            <a:avLst/>
          </a:prstGeom>
        </p:spPr>
        <p:txBody>
          <a:bodyPr wrap="none">
            <a:spAutoFit/>
          </a:bodyPr>
          <a:lstStyle/>
          <a:p>
            <a:r>
              <a:rPr lang="en-US" sz="5400" dirty="0">
                <a:solidFill>
                  <a:srgbClr val="00B050"/>
                </a:solidFill>
                <a:latin typeface="Times New Roman" panose="02020603050405020304" pitchFamily="18" charset="0"/>
                <a:cs typeface="Times New Roman" panose="02020603050405020304" pitchFamily="18" charset="0"/>
              </a:rPr>
              <a:t>5. Plenary </a:t>
            </a:r>
            <a:endParaRPr lang="en-GB" sz="5400" dirty="0"/>
          </a:p>
        </p:txBody>
      </p:sp>
      <p:sp>
        <p:nvSpPr>
          <p:cNvPr id="4" name="Rectangle 3"/>
          <p:cNvSpPr/>
          <p:nvPr/>
        </p:nvSpPr>
        <p:spPr>
          <a:xfrm>
            <a:off x="7967403" y="988715"/>
            <a:ext cx="3657600" cy="5632311"/>
          </a:xfrm>
          <a:prstGeom prst="rect">
            <a:avLst/>
          </a:prstGeom>
        </p:spPr>
        <p:txBody>
          <a:bodyPr wrap="square">
            <a:spAutoFit/>
          </a:bodyPr>
          <a:lstStyle/>
          <a:p>
            <a:pPr marL="342900"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Children are encouraged to explain or write a set of instructions for a strategy they have used.</a:t>
            </a:r>
          </a:p>
          <a:p>
            <a:pPr marL="342900"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The teacher may revisit the question from the beginning and ask children to explain the process they would now go through. </a:t>
            </a:r>
          </a:p>
          <a:p>
            <a:pPr marL="342900"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Adults may assess individual and collective learning using thumbs up/thumbs down etc. </a:t>
            </a:r>
          </a:p>
          <a:p>
            <a:pPr marL="342900"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Revisit a question children have struggled with during the lesson and go through it together.  </a:t>
            </a:r>
          </a:p>
          <a:p>
            <a:pPr marL="342900" indent="-342900">
              <a:buFont typeface="Wingdings" panose="05000000000000000000" pitchFamily="2" charset="2"/>
              <a:buChar char="§"/>
            </a:pPr>
            <a:r>
              <a:rPr lang="en-GB" sz="2000" dirty="0">
                <a:solidFill>
                  <a:schemeClr val="bg1"/>
                </a:solidFill>
                <a:latin typeface="Times New Roman" panose="02020603050405020304" pitchFamily="18" charset="0"/>
                <a:cs typeface="Times New Roman" panose="02020603050405020304" pitchFamily="18" charset="0"/>
              </a:rPr>
              <a:t>Complete a True or False question. </a:t>
            </a:r>
          </a:p>
        </p:txBody>
      </p:sp>
    </p:spTree>
    <p:extLst>
      <p:ext uri="{BB962C8B-B14F-4D97-AF65-F5344CB8AC3E}">
        <p14:creationId xmlns:p14="http://schemas.microsoft.com/office/powerpoint/2010/main" val="18348638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916</TotalTime>
  <Words>1686</Words>
  <Application>Microsoft Office PowerPoint</Application>
  <PresentationFormat>Widescreen</PresentationFormat>
  <Paragraphs>152</Paragraphs>
  <Slides>23</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&amp;quot</vt:lpstr>
      <vt:lpstr>Arial</vt:lpstr>
      <vt:lpstr>Calibri</vt:lpstr>
      <vt:lpstr>Comic Sans MS</vt:lpstr>
      <vt:lpstr>Times New Roman</vt:lpstr>
      <vt:lpstr>Tw Cen MT</vt:lpstr>
      <vt:lpstr>Wingdings</vt:lpstr>
      <vt:lpstr>Circuit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Worksheet – Varied fluency practice </vt:lpstr>
      <vt:lpstr>PowerPoint Presentation</vt:lpstr>
      <vt:lpstr>PowerPoint Presentation</vt:lpstr>
      <vt:lpstr>PowerPoint Presentation</vt:lpstr>
      <vt:lpstr>PowerPoint Presentation</vt:lpstr>
    </vt:vector>
  </TitlesOfParts>
  <Company>Kemsley Primary, Reach2</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Hornsby</dc:creator>
  <cp:lastModifiedBy>Sarah Hornsby</cp:lastModifiedBy>
  <cp:revision>65</cp:revision>
  <cp:lastPrinted>2022-06-25T17:36:52Z</cp:lastPrinted>
  <dcterms:created xsi:type="dcterms:W3CDTF">2022-06-23T19:01:54Z</dcterms:created>
  <dcterms:modified xsi:type="dcterms:W3CDTF">2024-04-09T14:09:40Z</dcterms:modified>
</cp:coreProperties>
</file>